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7"/>
  </p:notesMasterIdLst>
  <p:sldIdLst>
    <p:sldId id="256" r:id="rId2"/>
    <p:sldId id="3516" r:id="rId3"/>
    <p:sldId id="3517" r:id="rId4"/>
    <p:sldId id="3493" r:id="rId5"/>
    <p:sldId id="3494" r:id="rId6"/>
    <p:sldId id="263" r:id="rId7"/>
    <p:sldId id="3492" r:id="rId8"/>
    <p:sldId id="260" r:id="rId9"/>
    <p:sldId id="262" r:id="rId10"/>
    <p:sldId id="259" r:id="rId11"/>
    <p:sldId id="261" r:id="rId12"/>
    <p:sldId id="258" r:id="rId13"/>
    <p:sldId id="257" r:id="rId14"/>
    <p:sldId id="264" r:id="rId15"/>
    <p:sldId id="1670" r:id="rId16"/>
    <p:sldId id="3125" r:id="rId17"/>
    <p:sldId id="3468" r:id="rId18"/>
    <p:sldId id="3471" r:id="rId19"/>
    <p:sldId id="3470" r:id="rId20"/>
    <p:sldId id="3472" r:id="rId21"/>
    <p:sldId id="3455" r:id="rId22"/>
    <p:sldId id="3475" r:id="rId23"/>
    <p:sldId id="3456" r:id="rId24"/>
    <p:sldId id="3458" r:id="rId25"/>
    <p:sldId id="3473" r:id="rId26"/>
    <p:sldId id="3474" r:id="rId27"/>
    <p:sldId id="265" r:id="rId28"/>
    <p:sldId id="266" r:id="rId29"/>
    <p:sldId id="267" r:id="rId30"/>
    <p:sldId id="268" r:id="rId31"/>
    <p:sldId id="3476" r:id="rId32"/>
    <p:sldId id="3477" r:id="rId33"/>
    <p:sldId id="3498" r:id="rId34"/>
    <p:sldId id="3499" r:id="rId35"/>
    <p:sldId id="3479" r:id="rId36"/>
    <p:sldId id="3480" r:id="rId37"/>
    <p:sldId id="3495" r:id="rId38"/>
    <p:sldId id="3496" r:id="rId39"/>
    <p:sldId id="3497" r:id="rId40"/>
    <p:sldId id="3500" r:id="rId41"/>
    <p:sldId id="3501" r:id="rId42"/>
    <p:sldId id="3502" r:id="rId43"/>
    <p:sldId id="3503" r:id="rId44"/>
    <p:sldId id="3504" r:id="rId45"/>
    <p:sldId id="3505" r:id="rId46"/>
    <p:sldId id="3509" r:id="rId47"/>
    <p:sldId id="3508" r:id="rId48"/>
    <p:sldId id="3507" r:id="rId49"/>
    <p:sldId id="3506" r:id="rId50"/>
    <p:sldId id="3510" r:id="rId51"/>
    <p:sldId id="3511" r:id="rId52"/>
    <p:sldId id="3512" r:id="rId53"/>
    <p:sldId id="3513" r:id="rId54"/>
    <p:sldId id="3514" r:id="rId55"/>
    <p:sldId id="351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3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0A9294-200B-42AC-8A87-5A1E6090A12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D7F9D4F-4A8D-44A5-BDDC-1ECA9C294B31}">
      <dgm:prSet/>
      <dgm:spPr/>
      <dgm:t>
        <a:bodyPr/>
        <a:lstStyle/>
        <a:p>
          <a:r>
            <a:rPr lang="en-US" baseline="0"/>
            <a:t>MLOps stands for Machine Learning Operations. It is an approach to managing the lifecycle of machine learning models that emphasizes collaboration, automation, and monitoring. </a:t>
          </a:r>
          <a:endParaRPr lang="en-US"/>
        </a:p>
      </dgm:t>
    </dgm:pt>
    <dgm:pt modelId="{09201F4F-8F3C-4FFE-BB79-B3E24542069A}" type="parTrans" cxnId="{8F3364DA-18BB-448F-84D9-D0AAA90EC61C}">
      <dgm:prSet/>
      <dgm:spPr/>
      <dgm:t>
        <a:bodyPr/>
        <a:lstStyle/>
        <a:p>
          <a:endParaRPr lang="en-US"/>
        </a:p>
      </dgm:t>
    </dgm:pt>
    <dgm:pt modelId="{06754331-D392-4D13-8BA4-9A9FBD06D950}" type="sibTrans" cxnId="{8F3364DA-18BB-448F-84D9-D0AAA90EC61C}">
      <dgm:prSet/>
      <dgm:spPr/>
      <dgm:t>
        <a:bodyPr/>
        <a:lstStyle/>
        <a:p>
          <a:endParaRPr lang="en-US"/>
        </a:p>
      </dgm:t>
    </dgm:pt>
    <dgm:pt modelId="{B064C30F-B172-4F6E-8D10-BD512B7A5C53}">
      <dgm:prSet/>
      <dgm:spPr/>
      <dgm:t>
        <a:bodyPr/>
        <a:lstStyle/>
        <a:p>
          <a:r>
            <a:rPr lang="en-US" baseline="0" dirty="0" err="1"/>
            <a:t>MLOps</a:t>
          </a:r>
          <a:r>
            <a:rPr lang="en-US" baseline="0" dirty="0"/>
            <a:t> aims to bridge the gap between data science and IT operations by applying principles and practices from software engineering to machine learning development and deployment. </a:t>
          </a:r>
          <a:endParaRPr lang="en-US" dirty="0"/>
        </a:p>
      </dgm:t>
    </dgm:pt>
    <dgm:pt modelId="{3C43EE96-1D7A-4BB3-913B-C1F200F58F92}" type="parTrans" cxnId="{2750657F-57BD-46E8-9213-BD4430C63BF9}">
      <dgm:prSet/>
      <dgm:spPr/>
      <dgm:t>
        <a:bodyPr/>
        <a:lstStyle/>
        <a:p>
          <a:endParaRPr lang="en-US"/>
        </a:p>
      </dgm:t>
    </dgm:pt>
    <dgm:pt modelId="{68F484DB-B627-4B45-B91A-1774AB78172C}" type="sibTrans" cxnId="{2750657F-57BD-46E8-9213-BD4430C63BF9}">
      <dgm:prSet/>
      <dgm:spPr/>
      <dgm:t>
        <a:bodyPr/>
        <a:lstStyle/>
        <a:p>
          <a:endParaRPr lang="en-US"/>
        </a:p>
      </dgm:t>
    </dgm:pt>
    <dgm:pt modelId="{719714FB-D189-45C8-BC47-C8504733ABCC}">
      <dgm:prSet/>
      <dgm:spPr/>
      <dgm:t>
        <a:bodyPr/>
        <a:lstStyle/>
        <a:p>
          <a:r>
            <a:rPr lang="en-US" baseline="0"/>
            <a:t>MLOps involves various tasks, such as data preparation, model training, deployment, monitoring, and maintenance, and relies on tools and technologies such as version control, continuous integration and deployment (CI/CD), containerization, and orchestration platforms. </a:t>
          </a:r>
          <a:endParaRPr lang="en-US"/>
        </a:p>
      </dgm:t>
    </dgm:pt>
    <dgm:pt modelId="{53D80976-C89B-4E09-9FEF-26A886FCB71C}" type="parTrans" cxnId="{EB2A8482-9678-4BB8-9300-585AE362931E}">
      <dgm:prSet/>
      <dgm:spPr/>
      <dgm:t>
        <a:bodyPr/>
        <a:lstStyle/>
        <a:p>
          <a:endParaRPr lang="en-US"/>
        </a:p>
      </dgm:t>
    </dgm:pt>
    <dgm:pt modelId="{0459652E-55AB-4658-A98E-140B0C035DA2}" type="sibTrans" cxnId="{EB2A8482-9678-4BB8-9300-585AE362931E}">
      <dgm:prSet/>
      <dgm:spPr/>
      <dgm:t>
        <a:bodyPr/>
        <a:lstStyle/>
        <a:p>
          <a:endParaRPr lang="en-US"/>
        </a:p>
      </dgm:t>
    </dgm:pt>
    <dgm:pt modelId="{0CCE0F4A-A9C8-47DD-B4FA-627035EFAA2F}">
      <dgm:prSet/>
      <dgm:spPr/>
      <dgm:t>
        <a:bodyPr/>
        <a:lstStyle/>
        <a:p>
          <a:r>
            <a:rPr lang="en-US" baseline="0"/>
            <a:t>MLOps helps organizations to build and deploy machine learning models more efficiently, reliably, and at scale, while reducing risks and costs associated with machine learning projects.</a:t>
          </a:r>
          <a:endParaRPr lang="en-US"/>
        </a:p>
      </dgm:t>
    </dgm:pt>
    <dgm:pt modelId="{944832C3-60E8-455B-99C7-47C20CEF685C}" type="parTrans" cxnId="{79F35742-C837-4BC7-9423-D480ABFB8FA9}">
      <dgm:prSet/>
      <dgm:spPr/>
      <dgm:t>
        <a:bodyPr/>
        <a:lstStyle/>
        <a:p>
          <a:endParaRPr lang="en-US"/>
        </a:p>
      </dgm:t>
    </dgm:pt>
    <dgm:pt modelId="{36037E74-3FCF-42EE-A4ED-888C89B06B09}" type="sibTrans" cxnId="{79F35742-C837-4BC7-9423-D480ABFB8FA9}">
      <dgm:prSet/>
      <dgm:spPr/>
      <dgm:t>
        <a:bodyPr/>
        <a:lstStyle/>
        <a:p>
          <a:endParaRPr lang="en-US"/>
        </a:p>
      </dgm:t>
    </dgm:pt>
    <dgm:pt modelId="{3362885B-F544-4F45-9752-FF4AADE3F679}" type="pres">
      <dgm:prSet presAssocID="{BD0A9294-200B-42AC-8A87-5A1E6090A12C}" presName="vert0" presStyleCnt="0">
        <dgm:presLayoutVars>
          <dgm:dir/>
          <dgm:animOne val="branch"/>
          <dgm:animLvl val="lvl"/>
        </dgm:presLayoutVars>
      </dgm:prSet>
      <dgm:spPr/>
    </dgm:pt>
    <dgm:pt modelId="{C676C2E1-2324-4E4A-B557-253A0B73071D}" type="pres">
      <dgm:prSet presAssocID="{2D7F9D4F-4A8D-44A5-BDDC-1ECA9C294B31}" presName="thickLine" presStyleLbl="alignNode1" presStyleIdx="0" presStyleCnt="4"/>
      <dgm:spPr/>
    </dgm:pt>
    <dgm:pt modelId="{2A087EB6-1333-4544-AC3F-1554A88BB62C}" type="pres">
      <dgm:prSet presAssocID="{2D7F9D4F-4A8D-44A5-BDDC-1ECA9C294B31}" presName="horz1" presStyleCnt="0"/>
      <dgm:spPr/>
    </dgm:pt>
    <dgm:pt modelId="{13F5525C-91F6-4AD1-AE75-2441A9632751}" type="pres">
      <dgm:prSet presAssocID="{2D7F9D4F-4A8D-44A5-BDDC-1ECA9C294B31}" presName="tx1" presStyleLbl="revTx" presStyleIdx="0" presStyleCnt="4"/>
      <dgm:spPr/>
    </dgm:pt>
    <dgm:pt modelId="{32D2DD69-E025-4878-A672-F4B1D6857111}" type="pres">
      <dgm:prSet presAssocID="{2D7F9D4F-4A8D-44A5-BDDC-1ECA9C294B31}" presName="vert1" presStyleCnt="0"/>
      <dgm:spPr/>
    </dgm:pt>
    <dgm:pt modelId="{2CDE7FAA-2061-4F5F-AA77-5E6F7770DADE}" type="pres">
      <dgm:prSet presAssocID="{B064C30F-B172-4F6E-8D10-BD512B7A5C53}" presName="thickLine" presStyleLbl="alignNode1" presStyleIdx="1" presStyleCnt="4"/>
      <dgm:spPr/>
    </dgm:pt>
    <dgm:pt modelId="{5B6248C6-93A6-48C2-ADBE-F5D3EEB85E91}" type="pres">
      <dgm:prSet presAssocID="{B064C30F-B172-4F6E-8D10-BD512B7A5C53}" presName="horz1" presStyleCnt="0"/>
      <dgm:spPr/>
    </dgm:pt>
    <dgm:pt modelId="{2AD6F013-711B-4388-9834-ABA7639EB978}" type="pres">
      <dgm:prSet presAssocID="{B064C30F-B172-4F6E-8D10-BD512B7A5C53}" presName="tx1" presStyleLbl="revTx" presStyleIdx="1" presStyleCnt="4"/>
      <dgm:spPr/>
    </dgm:pt>
    <dgm:pt modelId="{5EA63F88-A297-4640-A948-CE7582952370}" type="pres">
      <dgm:prSet presAssocID="{B064C30F-B172-4F6E-8D10-BD512B7A5C53}" presName="vert1" presStyleCnt="0"/>
      <dgm:spPr/>
    </dgm:pt>
    <dgm:pt modelId="{C527869F-E1FC-4347-BC89-BEBD385899B1}" type="pres">
      <dgm:prSet presAssocID="{719714FB-D189-45C8-BC47-C8504733ABCC}" presName="thickLine" presStyleLbl="alignNode1" presStyleIdx="2" presStyleCnt="4"/>
      <dgm:spPr/>
    </dgm:pt>
    <dgm:pt modelId="{0ED0A341-4D89-48CD-8ECF-00436514CFED}" type="pres">
      <dgm:prSet presAssocID="{719714FB-D189-45C8-BC47-C8504733ABCC}" presName="horz1" presStyleCnt="0"/>
      <dgm:spPr/>
    </dgm:pt>
    <dgm:pt modelId="{6711FCDB-F263-4D33-98E3-6D4994FF58EF}" type="pres">
      <dgm:prSet presAssocID="{719714FB-D189-45C8-BC47-C8504733ABCC}" presName="tx1" presStyleLbl="revTx" presStyleIdx="2" presStyleCnt="4"/>
      <dgm:spPr/>
    </dgm:pt>
    <dgm:pt modelId="{CF56606A-698F-4085-9B6D-25E5272CDCF9}" type="pres">
      <dgm:prSet presAssocID="{719714FB-D189-45C8-BC47-C8504733ABCC}" presName="vert1" presStyleCnt="0"/>
      <dgm:spPr/>
    </dgm:pt>
    <dgm:pt modelId="{7054C751-B671-4BD8-BE3C-1A4ABB0B9D7D}" type="pres">
      <dgm:prSet presAssocID="{0CCE0F4A-A9C8-47DD-B4FA-627035EFAA2F}" presName="thickLine" presStyleLbl="alignNode1" presStyleIdx="3" presStyleCnt="4"/>
      <dgm:spPr/>
    </dgm:pt>
    <dgm:pt modelId="{5DA1F382-7947-41A7-901B-1B89D77BD19C}" type="pres">
      <dgm:prSet presAssocID="{0CCE0F4A-A9C8-47DD-B4FA-627035EFAA2F}" presName="horz1" presStyleCnt="0"/>
      <dgm:spPr/>
    </dgm:pt>
    <dgm:pt modelId="{AC406695-C5CC-42E9-83C4-463EC2AB5996}" type="pres">
      <dgm:prSet presAssocID="{0CCE0F4A-A9C8-47DD-B4FA-627035EFAA2F}" presName="tx1" presStyleLbl="revTx" presStyleIdx="3" presStyleCnt="4"/>
      <dgm:spPr/>
    </dgm:pt>
    <dgm:pt modelId="{FBDCDB27-DF57-475E-92CC-273F64676C0E}" type="pres">
      <dgm:prSet presAssocID="{0CCE0F4A-A9C8-47DD-B4FA-627035EFAA2F}" presName="vert1" presStyleCnt="0"/>
      <dgm:spPr/>
    </dgm:pt>
  </dgm:ptLst>
  <dgm:cxnLst>
    <dgm:cxn modelId="{C2DD1C27-CAC2-4023-9C67-D4C970E14988}" type="presOf" srcId="{BD0A9294-200B-42AC-8A87-5A1E6090A12C}" destId="{3362885B-F544-4F45-9752-FF4AADE3F679}" srcOrd="0" destOrd="0" presId="urn:microsoft.com/office/officeart/2008/layout/LinedList"/>
    <dgm:cxn modelId="{55DDF12C-BF3E-4E43-8AAB-378992E452D1}" type="presOf" srcId="{719714FB-D189-45C8-BC47-C8504733ABCC}" destId="{6711FCDB-F263-4D33-98E3-6D4994FF58EF}" srcOrd="0" destOrd="0" presId="urn:microsoft.com/office/officeart/2008/layout/LinedList"/>
    <dgm:cxn modelId="{79F35742-C837-4BC7-9423-D480ABFB8FA9}" srcId="{BD0A9294-200B-42AC-8A87-5A1E6090A12C}" destId="{0CCE0F4A-A9C8-47DD-B4FA-627035EFAA2F}" srcOrd="3" destOrd="0" parTransId="{944832C3-60E8-455B-99C7-47C20CEF685C}" sibTransId="{36037E74-3FCF-42EE-A4ED-888C89B06B09}"/>
    <dgm:cxn modelId="{6074AC43-47E0-472A-BBCF-1ABA2661D5F1}" type="presOf" srcId="{0CCE0F4A-A9C8-47DD-B4FA-627035EFAA2F}" destId="{AC406695-C5CC-42E9-83C4-463EC2AB5996}" srcOrd="0" destOrd="0" presId="urn:microsoft.com/office/officeart/2008/layout/LinedList"/>
    <dgm:cxn modelId="{595D1868-20B8-40B2-907C-B4422BF408B0}" type="presOf" srcId="{2D7F9D4F-4A8D-44A5-BDDC-1ECA9C294B31}" destId="{13F5525C-91F6-4AD1-AE75-2441A9632751}" srcOrd="0" destOrd="0" presId="urn:microsoft.com/office/officeart/2008/layout/LinedList"/>
    <dgm:cxn modelId="{2750657F-57BD-46E8-9213-BD4430C63BF9}" srcId="{BD0A9294-200B-42AC-8A87-5A1E6090A12C}" destId="{B064C30F-B172-4F6E-8D10-BD512B7A5C53}" srcOrd="1" destOrd="0" parTransId="{3C43EE96-1D7A-4BB3-913B-C1F200F58F92}" sibTransId="{68F484DB-B627-4B45-B91A-1774AB78172C}"/>
    <dgm:cxn modelId="{EB2A8482-9678-4BB8-9300-585AE362931E}" srcId="{BD0A9294-200B-42AC-8A87-5A1E6090A12C}" destId="{719714FB-D189-45C8-BC47-C8504733ABCC}" srcOrd="2" destOrd="0" parTransId="{53D80976-C89B-4E09-9FEF-26A886FCB71C}" sibTransId="{0459652E-55AB-4658-A98E-140B0C035DA2}"/>
    <dgm:cxn modelId="{2C37C8A2-3A79-446D-B42C-38889A54E71C}" type="presOf" srcId="{B064C30F-B172-4F6E-8D10-BD512B7A5C53}" destId="{2AD6F013-711B-4388-9834-ABA7639EB978}" srcOrd="0" destOrd="0" presId="urn:microsoft.com/office/officeart/2008/layout/LinedList"/>
    <dgm:cxn modelId="{8F3364DA-18BB-448F-84D9-D0AAA90EC61C}" srcId="{BD0A9294-200B-42AC-8A87-5A1E6090A12C}" destId="{2D7F9D4F-4A8D-44A5-BDDC-1ECA9C294B31}" srcOrd="0" destOrd="0" parTransId="{09201F4F-8F3C-4FFE-BB79-B3E24542069A}" sibTransId="{06754331-D392-4D13-8BA4-9A9FBD06D950}"/>
    <dgm:cxn modelId="{AF8B6F1F-2C07-4566-8A8D-C587FEC075E5}" type="presParOf" srcId="{3362885B-F544-4F45-9752-FF4AADE3F679}" destId="{C676C2E1-2324-4E4A-B557-253A0B73071D}" srcOrd="0" destOrd="0" presId="urn:microsoft.com/office/officeart/2008/layout/LinedList"/>
    <dgm:cxn modelId="{F5878CA1-3CC5-4D33-8722-2B00155CF646}" type="presParOf" srcId="{3362885B-F544-4F45-9752-FF4AADE3F679}" destId="{2A087EB6-1333-4544-AC3F-1554A88BB62C}" srcOrd="1" destOrd="0" presId="urn:microsoft.com/office/officeart/2008/layout/LinedList"/>
    <dgm:cxn modelId="{F8251960-CF77-4ED5-BB07-D82C5E3B6472}" type="presParOf" srcId="{2A087EB6-1333-4544-AC3F-1554A88BB62C}" destId="{13F5525C-91F6-4AD1-AE75-2441A9632751}" srcOrd="0" destOrd="0" presId="urn:microsoft.com/office/officeart/2008/layout/LinedList"/>
    <dgm:cxn modelId="{8EC0F90A-39BB-4E3B-8D36-74ACEE838A10}" type="presParOf" srcId="{2A087EB6-1333-4544-AC3F-1554A88BB62C}" destId="{32D2DD69-E025-4878-A672-F4B1D6857111}" srcOrd="1" destOrd="0" presId="urn:microsoft.com/office/officeart/2008/layout/LinedList"/>
    <dgm:cxn modelId="{33C2C47A-C27E-4E06-98ED-0ED81035C2B4}" type="presParOf" srcId="{3362885B-F544-4F45-9752-FF4AADE3F679}" destId="{2CDE7FAA-2061-4F5F-AA77-5E6F7770DADE}" srcOrd="2" destOrd="0" presId="urn:microsoft.com/office/officeart/2008/layout/LinedList"/>
    <dgm:cxn modelId="{9C608AE5-9385-4F7C-B3A8-12D706E592CA}" type="presParOf" srcId="{3362885B-F544-4F45-9752-FF4AADE3F679}" destId="{5B6248C6-93A6-48C2-ADBE-F5D3EEB85E91}" srcOrd="3" destOrd="0" presId="urn:microsoft.com/office/officeart/2008/layout/LinedList"/>
    <dgm:cxn modelId="{24D6424D-8EDB-4C82-AFFC-BA225EBF9DDE}" type="presParOf" srcId="{5B6248C6-93A6-48C2-ADBE-F5D3EEB85E91}" destId="{2AD6F013-711B-4388-9834-ABA7639EB978}" srcOrd="0" destOrd="0" presId="urn:microsoft.com/office/officeart/2008/layout/LinedList"/>
    <dgm:cxn modelId="{01765189-DE24-466E-9673-60CDD4FA851F}" type="presParOf" srcId="{5B6248C6-93A6-48C2-ADBE-F5D3EEB85E91}" destId="{5EA63F88-A297-4640-A948-CE7582952370}" srcOrd="1" destOrd="0" presId="urn:microsoft.com/office/officeart/2008/layout/LinedList"/>
    <dgm:cxn modelId="{A73BA8F9-D25E-425B-B3B1-EB0C06DFEF24}" type="presParOf" srcId="{3362885B-F544-4F45-9752-FF4AADE3F679}" destId="{C527869F-E1FC-4347-BC89-BEBD385899B1}" srcOrd="4" destOrd="0" presId="urn:microsoft.com/office/officeart/2008/layout/LinedList"/>
    <dgm:cxn modelId="{A99EBD3B-6A2A-4383-9726-6FF910E4FE2C}" type="presParOf" srcId="{3362885B-F544-4F45-9752-FF4AADE3F679}" destId="{0ED0A341-4D89-48CD-8ECF-00436514CFED}" srcOrd="5" destOrd="0" presId="urn:microsoft.com/office/officeart/2008/layout/LinedList"/>
    <dgm:cxn modelId="{61E16BB4-1118-4567-9182-9504D99C7CAD}" type="presParOf" srcId="{0ED0A341-4D89-48CD-8ECF-00436514CFED}" destId="{6711FCDB-F263-4D33-98E3-6D4994FF58EF}" srcOrd="0" destOrd="0" presId="urn:microsoft.com/office/officeart/2008/layout/LinedList"/>
    <dgm:cxn modelId="{CC88B7DC-62D0-487D-8E02-98553C98F029}" type="presParOf" srcId="{0ED0A341-4D89-48CD-8ECF-00436514CFED}" destId="{CF56606A-698F-4085-9B6D-25E5272CDCF9}" srcOrd="1" destOrd="0" presId="urn:microsoft.com/office/officeart/2008/layout/LinedList"/>
    <dgm:cxn modelId="{91E0A517-BCC1-436D-9606-0826627E3D1B}" type="presParOf" srcId="{3362885B-F544-4F45-9752-FF4AADE3F679}" destId="{7054C751-B671-4BD8-BE3C-1A4ABB0B9D7D}" srcOrd="6" destOrd="0" presId="urn:microsoft.com/office/officeart/2008/layout/LinedList"/>
    <dgm:cxn modelId="{7D32A331-44DD-4DB2-8951-F3BC2F7A017B}" type="presParOf" srcId="{3362885B-F544-4F45-9752-FF4AADE3F679}" destId="{5DA1F382-7947-41A7-901B-1B89D77BD19C}" srcOrd="7" destOrd="0" presId="urn:microsoft.com/office/officeart/2008/layout/LinedList"/>
    <dgm:cxn modelId="{645FE7FD-329A-495B-B801-A0CBE8449ADC}" type="presParOf" srcId="{5DA1F382-7947-41A7-901B-1B89D77BD19C}" destId="{AC406695-C5CC-42E9-83C4-463EC2AB5996}" srcOrd="0" destOrd="0" presId="urn:microsoft.com/office/officeart/2008/layout/LinedList"/>
    <dgm:cxn modelId="{2F02BD79-26B6-46EA-B1C2-4DC8BAF2E094}" type="presParOf" srcId="{5DA1F382-7947-41A7-901B-1B89D77BD19C}" destId="{FBDCDB27-DF57-475E-92CC-273F64676C0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4376E9-E4B1-4B86-8822-667ED1A6F0F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8B836E3-9C4E-431F-8F4E-9D2C21F3DBF0}">
      <dgm:prSet/>
      <dgm:spPr/>
      <dgm:t>
        <a:bodyPr/>
        <a:lstStyle/>
        <a:p>
          <a:r>
            <a:rPr lang="en-US" baseline="0"/>
            <a:t>Improved collaboration: MLOps promotes collaboration between data scientists, software engineers, and operations teams, enabling them to work together more effectively and efficiently</a:t>
          </a:r>
          <a:endParaRPr lang="en-US"/>
        </a:p>
      </dgm:t>
    </dgm:pt>
    <dgm:pt modelId="{1CE8E65F-4EBE-4220-A589-CE62BEDAD6F3}" type="parTrans" cxnId="{46B0F867-90C1-46E5-AFC0-C7D43C238366}">
      <dgm:prSet/>
      <dgm:spPr/>
      <dgm:t>
        <a:bodyPr/>
        <a:lstStyle/>
        <a:p>
          <a:endParaRPr lang="en-US"/>
        </a:p>
      </dgm:t>
    </dgm:pt>
    <dgm:pt modelId="{9030000F-7BF7-4DE6-AA2E-AFF067D965E4}" type="sibTrans" cxnId="{46B0F867-90C1-46E5-AFC0-C7D43C238366}">
      <dgm:prSet/>
      <dgm:spPr/>
      <dgm:t>
        <a:bodyPr/>
        <a:lstStyle/>
        <a:p>
          <a:endParaRPr lang="en-US"/>
        </a:p>
      </dgm:t>
    </dgm:pt>
    <dgm:pt modelId="{D4A1C5C9-5A2B-466F-AB84-4185A0296117}">
      <dgm:prSet/>
      <dgm:spPr/>
      <dgm:t>
        <a:bodyPr/>
        <a:lstStyle/>
        <a:p>
          <a:r>
            <a:rPr lang="en-US" baseline="0"/>
            <a:t>Faster time to market: By automating many of the tasks involved in model development and deployment, MLOps can help organizations bring new machine learning models to market more quickly.</a:t>
          </a:r>
          <a:endParaRPr lang="en-US"/>
        </a:p>
      </dgm:t>
    </dgm:pt>
    <dgm:pt modelId="{59A45CD9-A024-4986-8467-5A6DB6EC7D2A}" type="parTrans" cxnId="{5B48F164-B2E1-4A72-BFA5-941268E6B4FE}">
      <dgm:prSet/>
      <dgm:spPr/>
      <dgm:t>
        <a:bodyPr/>
        <a:lstStyle/>
        <a:p>
          <a:endParaRPr lang="en-US"/>
        </a:p>
      </dgm:t>
    </dgm:pt>
    <dgm:pt modelId="{D289521A-3F2F-4E69-A855-26D80C4AAE96}" type="sibTrans" cxnId="{5B48F164-B2E1-4A72-BFA5-941268E6B4FE}">
      <dgm:prSet/>
      <dgm:spPr/>
      <dgm:t>
        <a:bodyPr/>
        <a:lstStyle/>
        <a:p>
          <a:endParaRPr lang="en-US"/>
        </a:p>
      </dgm:t>
    </dgm:pt>
    <dgm:pt modelId="{88E33BA8-8FD3-45B2-9A82-1048D3BD3F17}">
      <dgm:prSet/>
      <dgm:spPr/>
      <dgm:t>
        <a:bodyPr/>
        <a:lstStyle/>
        <a:p>
          <a:r>
            <a:rPr lang="en-US" baseline="0"/>
            <a:t>Better model performance: MLOps emphasizes continuous monitoring and optimization of machine learning models, helping to ensure that they continue to operate effectively over time.</a:t>
          </a:r>
          <a:endParaRPr lang="en-US"/>
        </a:p>
      </dgm:t>
    </dgm:pt>
    <dgm:pt modelId="{9F4EA8E6-BF82-49BB-ADC0-B48140267B85}" type="parTrans" cxnId="{C57834DA-6513-4D5A-91AE-CCB7CBDDC651}">
      <dgm:prSet/>
      <dgm:spPr/>
      <dgm:t>
        <a:bodyPr/>
        <a:lstStyle/>
        <a:p>
          <a:endParaRPr lang="en-US"/>
        </a:p>
      </dgm:t>
    </dgm:pt>
    <dgm:pt modelId="{CE327D91-9F39-4568-B4CF-663231AF3266}" type="sibTrans" cxnId="{C57834DA-6513-4D5A-91AE-CCB7CBDDC651}">
      <dgm:prSet/>
      <dgm:spPr/>
      <dgm:t>
        <a:bodyPr/>
        <a:lstStyle/>
        <a:p>
          <a:endParaRPr lang="en-US"/>
        </a:p>
      </dgm:t>
    </dgm:pt>
    <dgm:pt modelId="{66CFE77C-4C18-4FED-B630-A5CD7A0C6577}">
      <dgm:prSet/>
      <dgm:spPr/>
      <dgm:t>
        <a:bodyPr/>
        <a:lstStyle/>
        <a:p>
          <a:r>
            <a:rPr lang="en-US" baseline="0"/>
            <a:t>Reduced costs: By automating many of the tasks involved in model development and deployment, MLOps can help organizations reduce the costs associated with managing machine learning models.</a:t>
          </a:r>
          <a:endParaRPr lang="en-US"/>
        </a:p>
      </dgm:t>
    </dgm:pt>
    <dgm:pt modelId="{78D2FC29-1C84-43C2-9561-A0CD6315D007}" type="parTrans" cxnId="{5F597A2F-FE54-4D35-A026-89CDAFACCD05}">
      <dgm:prSet/>
      <dgm:spPr/>
      <dgm:t>
        <a:bodyPr/>
        <a:lstStyle/>
        <a:p>
          <a:endParaRPr lang="en-US"/>
        </a:p>
      </dgm:t>
    </dgm:pt>
    <dgm:pt modelId="{A63D218F-1A70-4604-B097-ED3CCB88A13D}" type="sibTrans" cxnId="{5F597A2F-FE54-4D35-A026-89CDAFACCD05}">
      <dgm:prSet/>
      <dgm:spPr/>
      <dgm:t>
        <a:bodyPr/>
        <a:lstStyle/>
        <a:p>
          <a:endParaRPr lang="en-US"/>
        </a:p>
      </dgm:t>
    </dgm:pt>
    <dgm:pt modelId="{4679AB0F-77A8-483D-968A-C0427E673FC3}">
      <dgm:prSet/>
      <dgm:spPr/>
      <dgm:t>
        <a:bodyPr/>
        <a:lstStyle/>
        <a:p>
          <a:r>
            <a:rPr lang="en-US" baseline="0"/>
            <a:t>Improved reliability: MLOps promotes the use of best practices for testing, deployment, and monitoring, helping to ensure that machine learning models operate reliably in production environments.</a:t>
          </a:r>
          <a:endParaRPr lang="en-US"/>
        </a:p>
      </dgm:t>
    </dgm:pt>
    <dgm:pt modelId="{DC2D76D9-83B7-439D-B5D8-D79EA157C5C2}" type="parTrans" cxnId="{A69BCCC1-DAE8-418F-A4E9-5EED696E1323}">
      <dgm:prSet/>
      <dgm:spPr/>
      <dgm:t>
        <a:bodyPr/>
        <a:lstStyle/>
        <a:p>
          <a:endParaRPr lang="en-US"/>
        </a:p>
      </dgm:t>
    </dgm:pt>
    <dgm:pt modelId="{C715CBBD-0096-4916-9B38-74A80EC01B29}" type="sibTrans" cxnId="{A69BCCC1-DAE8-418F-A4E9-5EED696E1323}">
      <dgm:prSet/>
      <dgm:spPr/>
      <dgm:t>
        <a:bodyPr/>
        <a:lstStyle/>
        <a:p>
          <a:endParaRPr lang="en-US"/>
        </a:p>
      </dgm:t>
    </dgm:pt>
    <dgm:pt modelId="{87DA46C8-C6AC-4A7D-B0BB-88B9868ACBAE}" type="pres">
      <dgm:prSet presAssocID="{6E4376E9-E4B1-4B86-8822-667ED1A6F0F0}" presName="root" presStyleCnt="0">
        <dgm:presLayoutVars>
          <dgm:dir/>
          <dgm:resizeHandles val="exact"/>
        </dgm:presLayoutVars>
      </dgm:prSet>
      <dgm:spPr/>
    </dgm:pt>
    <dgm:pt modelId="{050547DA-30AF-4B53-A10E-C12823A5A61F}" type="pres">
      <dgm:prSet presAssocID="{78B836E3-9C4E-431F-8F4E-9D2C21F3DBF0}" presName="compNode" presStyleCnt="0"/>
      <dgm:spPr/>
    </dgm:pt>
    <dgm:pt modelId="{57FB9B22-FFDB-4F0A-A320-9914DCD75678}" type="pres">
      <dgm:prSet presAssocID="{78B836E3-9C4E-431F-8F4E-9D2C21F3DBF0}" presName="bgRect" presStyleLbl="bgShp" presStyleIdx="0" presStyleCnt="5"/>
      <dgm:spPr/>
    </dgm:pt>
    <dgm:pt modelId="{96B8A293-18E1-4759-A7DD-4CE7380FDFC5}" type="pres">
      <dgm:prSet presAssocID="{78B836E3-9C4E-431F-8F4E-9D2C21F3DB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45CBAF05-F8C7-4C94-80DB-144EB1E65413}" type="pres">
      <dgm:prSet presAssocID="{78B836E3-9C4E-431F-8F4E-9D2C21F3DBF0}" presName="spaceRect" presStyleCnt="0"/>
      <dgm:spPr/>
    </dgm:pt>
    <dgm:pt modelId="{C5F86489-FCBD-4677-B2D0-C891D94C91A1}" type="pres">
      <dgm:prSet presAssocID="{78B836E3-9C4E-431F-8F4E-9D2C21F3DBF0}" presName="parTx" presStyleLbl="revTx" presStyleIdx="0" presStyleCnt="5">
        <dgm:presLayoutVars>
          <dgm:chMax val="0"/>
          <dgm:chPref val="0"/>
        </dgm:presLayoutVars>
      </dgm:prSet>
      <dgm:spPr/>
    </dgm:pt>
    <dgm:pt modelId="{09B4D744-D5EA-4442-88CD-F5D0B649D687}" type="pres">
      <dgm:prSet presAssocID="{9030000F-7BF7-4DE6-AA2E-AFF067D965E4}" presName="sibTrans" presStyleCnt="0"/>
      <dgm:spPr/>
    </dgm:pt>
    <dgm:pt modelId="{1A891F51-D32C-48FA-B3F3-1CE0F08A9632}" type="pres">
      <dgm:prSet presAssocID="{D4A1C5C9-5A2B-466F-AB84-4185A0296117}" presName="compNode" presStyleCnt="0"/>
      <dgm:spPr/>
    </dgm:pt>
    <dgm:pt modelId="{E525DD4C-AE35-4F82-87F5-3CF1E51204D0}" type="pres">
      <dgm:prSet presAssocID="{D4A1C5C9-5A2B-466F-AB84-4185A0296117}" presName="bgRect" presStyleLbl="bgShp" presStyleIdx="1" presStyleCnt="5"/>
      <dgm:spPr/>
    </dgm:pt>
    <dgm:pt modelId="{A8C31EA2-90E0-4A40-897D-B731B075CCF2}" type="pres">
      <dgm:prSet presAssocID="{D4A1C5C9-5A2B-466F-AB84-4185A02961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445FF46-1B1F-461A-B496-00DBF479CEBC}" type="pres">
      <dgm:prSet presAssocID="{D4A1C5C9-5A2B-466F-AB84-4185A0296117}" presName="spaceRect" presStyleCnt="0"/>
      <dgm:spPr/>
    </dgm:pt>
    <dgm:pt modelId="{A21A289C-714B-428D-BBC7-CD4CE63FE0BA}" type="pres">
      <dgm:prSet presAssocID="{D4A1C5C9-5A2B-466F-AB84-4185A0296117}" presName="parTx" presStyleLbl="revTx" presStyleIdx="1" presStyleCnt="5">
        <dgm:presLayoutVars>
          <dgm:chMax val="0"/>
          <dgm:chPref val="0"/>
        </dgm:presLayoutVars>
      </dgm:prSet>
      <dgm:spPr/>
    </dgm:pt>
    <dgm:pt modelId="{BBA6B5B0-683B-456F-BD66-EF60B096D7B9}" type="pres">
      <dgm:prSet presAssocID="{D289521A-3F2F-4E69-A855-26D80C4AAE96}" presName="sibTrans" presStyleCnt="0"/>
      <dgm:spPr/>
    </dgm:pt>
    <dgm:pt modelId="{4AED02FD-F621-497E-84D2-B4C64ECF5A4F}" type="pres">
      <dgm:prSet presAssocID="{88E33BA8-8FD3-45B2-9A82-1048D3BD3F17}" presName="compNode" presStyleCnt="0"/>
      <dgm:spPr/>
    </dgm:pt>
    <dgm:pt modelId="{3D6B84FC-945B-47E6-8D69-0A6AD0D8DB71}" type="pres">
      <dgm:prSet presAssocID="{88E33BA8-8FD3-45B2-9A82-1048D3BD3F17}" presName="bgRect" presStyleLbl="bgShp" presStyleIdx="2" presStyleCnt="5"/>
      <dgm:spPr/>
    </dgm:pt>
    <dgm:pt modelId="{8656FCCD-64F1-42D1-90CB-C7EC5E4BD0FC}" type="pres">
      <dgm:prSet presAssocID="{88E33BA8-8FD3-45B2-9A82-1048D3BD3F1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B487DDF8-9E13-4B8A-AD4C-D368FBFA9719}" type="pres">
      <dgm:prSet presAssocID="{88E33BA8-8FD3-45B2-9A82-1048D3BD3F17}" presName="spaceRect" presStyleCnt="0"/>
      <dgm:spPr/>
    </dgm:pt>
    <dgm:pt modelId="{6BE26786-EE41-42F2-A1AA-1DE3CEE32149}" type="pres">
      <dgm:prSet presAssocID="{88E33BA8-8FD3-45B2-9A82-1048D3BD3F17}" presName="parTx" presStyleLbl="revTx" presStyleIdx="2" presStyleCnt="5">
        <dgm:presLayoutVars>
          <dgm:chMax val="0"/>
          <dgm:chPref val="0"/>
        </dgm:presLayoutVars>
      </dgm:prSet>
      <dgm:spPr/>
    </dgm:pt>
    <dgm:pt modelId="{D9935332-955A-4E97-A4F9-B8AD2F58A35D}" type="pres">
      <dgm:prSet presAssocID="{CE327D91-9F39-4568-B4CF-663231AF3266}" presName="sibTrans" presStyleCnt="0"/>
      <dgm:spPr/>
    </dgm:pt>
    <dgm:pt modelId="{2D4E7A31-E4BE-4911-9D79-B80CAD6760FC}" type="pres">
      <dgm:prSet presAssocID="{66CFE77C-4C18-4FED-B630-A5CD7A0C6577}" presName="compNode" presStyleCnt="0"/>
      <dgm:spPr/>
    </dgm:pt>
    <dgm:pt modelId="{137CA4C9-7E8D-4025-ACB2-8AC4D43794F4}" type="pres">
      <dgm:prSet presAssocID="{66CFE77C-4C18-4FED-B630-A5CD7A0C6577}" presName="bgRect" presStyleLbl="bgShp" presStyleIdx="3" presStyleCnt="5"/>
      <dgm:spPr/>
    </dgm:pt>
    <dgm:pt modelId="{2BEE8EC2-DE31-483F-ABC0-C9629257BBC8}" type="pres">
      <dgm:prSet presAssocID="{66CFE77C-4C18-4FED-B630-A5CD7A0C65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441846BD-2D3B-4866-9AEA-E50E96B001DE}" type="pres">
      <dgm:prSet presAssocID="{66CFE77C-4C18-4FED-B630-A5CD7A0C6577}" presName="spaceRect" presStyleCnt="0"/>
      <dgm:spPr/>
    </dgm:pt>
    <dgm:pt modelId="{BEDD5AF8-E0D1-4364-AD1E-0B204843FC41}" type="pres">
      <dgm:prSet presAssocID="{66CFE77C-4C18-4FED-B630-A5CD7A0C6577}" presName="parTx" presStyleLbl="revTx" presStyleIdx="3" presStyleCnt="5">
        <dgm:presLayoutVars>
          <dgm:chMax val="0"/>
          <dgm:chPref val="0"/>
        </dgm:presLayoutVars>
      </dgm:prSet>
      <dgm:spPr/>
    </dgm:pt>
    <dgm:pt modelId="{3800B76A-B1AB-42E8-BDC4-B10D24990F25}" type="pres">
      <dgm:prSet presAssocID="{A63D218F-1A70-4604-B097-ED3CCB88A13D}" presName="sibTrans" presStyleCnt="0"/>
      <dgm:spPr/>
    </dgm:pt>
    <dgm:pt modelId="{5A936058-A968-43B5-A619-50A25A232BDB}" type="pres">
      <dgm:prSet presAssocID="{4679AB0F-77A8-483D-968A-C0427E673FC3}" presName="compNode" presStyleCnt="0"/>
      <dgm:spPr/>
    </dgm:pt>
    <dgm:pt modelId="{D240D5FD-F7E1-417D-BB02-A259641E6B39}" type="pres">
      <dgm:prSet presAssocID="{4679AB0F-77A8-483D-968A-C0427E673FC3}" presName="bgRect" presStyleLbl="bgShp" presStyleIdx="4" presStyleCnt="5"/>
      <dgm:spPr/>
    </dgm:pt>
    <dgm:pt modelId="{F95EB245-F10C-4E93-AB3A-1E5EA587956A}" type="pres">
      <dgm:prSet presAssocID="{4679AB0F-77A8-483D-968A-C0427E673F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D754EDBC-94D6-4BD8-9F80-17D5A0428117}" type="pres">
      <dgm:prSet presAssocID="{4679AB0F-77A8-483D-968A-C0427E673FC3}" presName="spaceRect" presStyleCnt="0"/>
      <dgm:spPr/>
    </dgm:pt>
    <dgm:pt modelId="{573B9027-B174-4309-B745-2C456056FACC}" type="pres">
      <dgm:prSet presAssocID="{4679AB0F-77A8-483D-968A-C0427E673FC3}" presName="parTx" presStyleLbl="revTx" presStyleIdx="4" presStyleCnt="5">
        <dgm:presLayoutVars>
          <dgm:chMax val="0"/>
          <dgm:chPref val="0"/>
        </dgm:presLayoutVars>
      </dgm:prSet>
      <dgm:spPr/>
    </dgm:pt>
  </dgm:ptLst>
  <dgm:cxnLst>
    <dgm:cxn modelId="{BA93E90F-CC3D-47D2-A125-66250D41AB5F}" type="presOf" srcId="{66CFE77C-4C18-4FED-B630-A5CD7A0C6577}" destId="{BEDD5AF8-E0D1-4364-AD1E-0B204843FC41}" srcOrd="0" destOrd="0" presId="urn:microsoft.com/office/officeart/2018/2/layout/IconVerticalSolidList"/>
    <dgm:cxn modelId="{BD2F9D26-C65C-43D1-A2C8-7D7EDC5295EC}" type="presOf" srcId="{88E33BA8-8FD3-45B2-9A82-1048D3BD3F17}" destId="{6BE26786-EE41-42F2-A1AA-1DE3CEE32149}" srcOrd="0" destOrd="0" presId="urn:microsoft.com/office/officeart/2018/2/layout/IconVerticalSolidList"/>
    <dgm:cxn modelId="{5F597A2F-FE54-4D35-A026-89CDAFACCD05}" srcId="{6E4376E9-E4B1-4B86-8822-667ED1A6F0F0}" destId="{66CFE77C-4C18-4FED-B630-A5CD7A0C6577}" srcOrd="3" destOrd="0" parTransId="{78D2FC29-1C84-43C2-9561-A0CD6315D007}" sibTransId="{A63D218F-1A70-4604-B097-ED3CCB88A13D}"/>
    <dgm:cxn modelId="{78F61E3D-4C90-40A9-A202-8087021A76D7}" type="presOf" srcId="{4679AB0F-77A8-483D-968A-C0427E673FC3}" destId="{573B9027-B174-4309-B745-2C456056FACC}" srcOrd="0" destOrd="0" presId="urn:microsoft.com/office/officeart/2018/2/layout/IconVerticalSolidList"/>
    <dgm:cxn modelId="{5B48F164-B2E1-4A72-BFA5-941268E6B4FE}" srcId="{6E4376E9-E4B1-4B86-8822-667ED1A6F0F0}" destId="{D4A1C5C9-5A2B-466F-AB84-4185A0296117}" srcOrd="1" destOrd="0" parTransId="{59A45CD9-A024-4986-8467-5A6DB6EC7D2A}" sibTransId="{D289521A-3F2F-4E69-A855-26D80C4AAE96}"/>
    <dgm:cxn modelId="{46B0F867-90C1-46E5-AFC0-C7D43C238366}" srcId="{6E4376E9-E4B1-4B86-8822-667ED1A6F0F0}" destId="{78B836E3-9C4E-431F-8F4E-9D2C21F3DBF0}" srcOrd="0" destOrd="0" parTransId="{1CE8E65F-4EBE-4220-A589-CE62BEDAD6F3}" sibTransId="{9030000F-7BF7-4DE6-AA2E-AFF067D965E4}"/>
    <dgm:cxn modelId="{9D63AC95-651B-42E8-9D3C-EE05EB2A18C6}" type="presOf" srcId="{78B836E3-9C4E-431F-8F4E-9D2C21F3DBF0}" destId="{C5F86489-FCBD-4677-B2D0-C891D94C91A1}" srcOrd="0" destOrd="0" presId="urn:microsoft.com/office/officeart/2018/2/layout/IconVerticalSolidList"/>
    <dgm:cxn modelId="{A69BCCC1-DAE8-418F-A4E9-5EED696E1323}" srcId="{6E4376E9-E4B1-4B86-8822-667ED1A6F0F0}" destId="{4679AB0F-77A8-483D-968A-C0427E673FC3}" srcOrd="4" destOrd="0" parTransId="{DC2D76D9-83B7-439D-B5D8-D79EA157C5C2}" sibTransId="{C715CBBD-0096-4916-9B38-74A80EC01B29}"/>
    <dgm:cxn modelId="{0D9920C5-725D-48CD-BDFB-AC265D4C00CC}" type="presOf" srcId="{6E4376E9-E4B1-4B86-8822-667ED1A6F0F0}" destId="{87DA46C8-C6AC-4A7D-B0BB-88B9868ACBAE}" srcOrd="0" destOrd="0" presId="urn:microsoft.com/office/officeart/2018/2/layout/IconVerticalSolidList"/>
    <dgm:cxn modelId="{C57834DA-6513-4D5A-91AE-CCB7CBDDC651}" srcId="{6E4376E9-E4B1-4B86-8822-667ED1A6F0F0}" destId="{88E33BA8-8FD3-45B2-9A82-1048D3BD3F17}" srcOrd="2" destOrd="0" parTransId="{9F4EA8E6-BF82-49BB-ADC0-B48140267B85}" sibTransId="{CE327D91-9F39-4568-B4CF-663231AF3266}"/>
    <dgm:cxn modelId="{74C948DC-341C-4EF6-912E-AC6367AC7FF2}" type="presOf" srcId="{D4A1C5C9-5A2B-466F-AB84-4185A0296117}" destId="{A21A289C-714B-428D-BBC7-CD4CE63FE0BA}" srcOrd="0" destOrd="0" presId="urn:microsoft.com/office/officeart/2018/2/layout/IconVerticalSolidList"/>
    <dgm:cxn modelId="{7689E216-6CF8-40FF-840B-6A7B4AC9AB91}" type="presParOf" srcId="{87DA46C8-C6AC-4A7D-B0BB-88B9868ACBAE}" destId="{050547DA-30AF-4B53-A10E-C12823A5A61F}" srcOrd="0" destOrd="0" presId="urn:microsoft.com/office/officeart/2018/2/layout/IconVerticalSolidList"/>
    <dgm:cxn modelId="{FD7B43D2-6B5E-4624-A549-E82F57C5F298}" type="presParOf" srcId="{050547DA-30AF-4B53-A10E-C12823A5A61F}" destId="{57FB9B22-FFDB-4F0A-A320-9914DCD75678}" srcOrd="0" destOrd="0" presId="urn:microsoft.com/office/officeart/2018/2/layout/IconVerticalSolidList"/>
    <dgm:cxn modelId="{42DCF9C3-74C0-4199-AF42-4663DE7F717D}" type="presParOf" srcId="{050547DA-30AF-4B53-A10E-C12823A5A61F}" destId="{96B8A293-18E1-4759-A7DD-4CE7380FDFC5}" srcOrd="1" destOrd="0" presId="urn:microsoft.com/office/officeart/2018/2/layout/IconVerticalSolidList"/>
    <dgm:cxn modelId="{E95F4408-080A-40AC-88DC-E4D420AF03A6}" type="presParOf" srcId="{050547DA-30AF-4B53-A10E-C12823A5A61F}" destId="{45CBAF05-F8C7-4C94-80DB-144EB1E65413}" srcOrd="2" destOrd="0" presId="urn:microsoft.com/office/officeart/2018/2/layout/IconVerticalSolidList"/>
    <dgm:cxn modelId="{B7FB393C-8513-4F1A-AB23-C9891B42924A}" type="presParOf" srcId="{050547DA-30AF-4B53-A10E-C12823A5A61F}" destId="{C5F86489-FCBD-4677-B2D0-C891D94C91A1}" srcOrd="3" destOrd="0" presId="urn:microsoft.com/office/officeart/2018/2/layout/IconVerticalSolidList"/>
    <dgm:cxn modelId="{09701285-6E3C-4278-B1CD-7A53D571734F}" type="presParOf" srcId="{87DA46C8-C6AC-4A7D-B0BB-88B9868ACBAE}" destId="{09B4D744-D5EA-4442-88CD-F5D0B649D687}" srcOrd="1" destOrd="0" presId="urn:microsoft.com/office/officeart/2018/2/layout/IconVerticalSolidList"/>
    <dgm:cxn modelId="{3D80DC67-6C20-4DFB-A624-A6335C965EE3}" type="presParOf" srcId="{87DA46C8-C6AC-4A7D-B0BB-88B9868ACBAE}" destId="{1A891F51-D32C-48FA-B3F3-1CE0F08A9632}" srcOrd="2" destOrd="0" presId="urn:microsoft.com/office/officeart/2018/2/layout/IconVerticalSolidList"/>
    <dgm:cxn modelId="{69FDFF91-23BA-4EE0-A56B-C5ABB50C3511}" type="presParOf" srcId="{1A891F51-D32C-48FA-B3F3-1CE0F08A9632}" destId="{E525DD4C-AE35-4F82-87F5-3CF1E51204D0}" srcOrd="0" destOrd="0" presId="urn:microsoft.com/office/officeart/2018/2/layout/IconVerticalSolidList"/>
    <dgm:cxn modelId="{A83717EB-DCD4-44CA-BB16-41209D215F88}" type="presParOf" srcId="{1A891F51-D32C-48FA-B3F3-1CE0F08A9632}" destId="{A8C31EA2-90E0-4A40-897D-B731B075CCF2}" srcOrd="1" destOrd="0" presId="urn:microsoft.com/office/officeart/2018/2/layout/IconVerticalSolidList"/>
    <dgm:cxn modelId="{60837347-F189-495F-8D5E-1917F85ABEAF}" type="presParOf" srcId="{1A891F51-D32C-48FA-B3F3-1CE0F08A9632}" destId="{F445FF46-1B1F-461A-B496-00DBF479CEBC}" srcOrd="2" destOrd="0" presId="urn:microsoft.com/office/officeart/2018/2/layout/IconVerticalSolidList"/>
    <dgm:cxn modelId="{1D5B0213-C909-4D68-9392-3A9371B736BD}" type="presParOf" srcId="{1A891F51-D32C-48FA-B3F3-1CE0F08A9632}" destId="{A21A289C-714B-428D-BBC7-CD4CE63FE0BA}" srcOrd="3" destOrd="0" presId="urn:microsoft.com/office/officeart/2018/2/layout/IconVerticalSolidList"/>
    <dgm:cxn modelId="{2E505CB6-6098-4812-B15F-63488298727E}" type="presParOf" srcId="{87DA46C8-C6AC-4A7D-B0BB-88B9868ACBAE}" destId="{BBA6B5B0-683B-456F-BD66-EF60B096D7B9}" srcOrd="3" destOrd="0" presId="urn:microsoft.com/office/officeart/2018/2/layout/IconVerticalSolidList"/>
    <dgm:cxn modelId="{EE2EA214-9BF3-471B-BF82-7DD819983CDA}" type="presParOf" srcId="{87DA46C8-C6AC-4A7D-B0BB-88B9868ACBAE}" destId="{4AED02FD-F621-497E-84D2-B4C64ECF5A4F}" srcOrd="4" destOrd="0" presId="urn:microsoft.com/office/officeart/2018/2/layout/IconVerticalSolidList"/>
    <dgm:cxn modelId="{E1E32057-90C6-4520-8365-7592B0A2BD6A}" type="presParOf" srcId="{4AED02FD-F621-497E-84D2-B4C64ECF5A4F}" destId="{3D6B84FC-945B-47E6-8D69-0A6AD0D8DB71}" srcOrd="0" destOrd="0" presId="urn:microsoft.com/office/officeart/2018/2/layout/IconVerticalSolidList"/>
    <dgm:cxn modelId="{9316E5E5-9C92-45C2-B376-396FD3148E30}" type="presParOf" srcId="{4AED02FD-F621-497E-84D2-B4C64ECF5A4F}" destId="{8656FCCD-64F1-42D1-90CB-C7EC5E4BD0FC}" srcOrd="1" destOrd="0" presId="urn:microsoft.com/office/officeart/2018/2/layout/IconVerticalSolidList"/>
    <dgm:cxn modelId="{C4FEE62F-990F-4612-96D5-3D6CE5AF0209}" type="presParOf" srcId="{4AED02FD-F621-497E-84D2-B4C64ECF5A4F}" destId="{B487DDF8-9E13-4B8A-AD4C-D368FBFA9719}" srcOrd="2" destOrd="0" presId="urn:microsoft.com/office/officeart/2018/2/layout/IconVerticalSolidList"/>
    <dgm:cxn modelId="{73BBED7C-F33B-4F22-9B58-BE95ACBD9DEF}" type="presParOf" srcId="{4AED02FD-F621-497E-84D2-B4C64ECF5A4F}" destId="{6BE26786-EE41-42F2-A1AA-1DE3CEE32149}" srcOrd="3" destOrd="0" presId="urn:microsoft.com/office/officeart/2018/2/layout/IconVerticalSolidList"/>
    <dgm:cxn modelId="{BE43C77C-6104-47D0-BB37-6E46CEF2AA82}" type="presParOf" srcId="{87DA46C8-C6AC-4A7D-B0BB-88B9868ACBAE}" destId="{D9935332-955A-4E97-A4F9-B8AD2F58A35D}" srcOrd="5" destOrd="0" presId="urn:microsoft.com/office/officeart/2018/2/layout/IconVerticalSolidList"/>
    <dgm:cxn modelId="{05289260-7380-4E66-B270-2E278D85DEB1}" type="presParOf" srcId="{87DA46C8-C6AC-4A7D-B0BB-88B9868ACBAE}" destId="{2D4E7A31-E4BE-4911-9D79-B80CAD6760FC}" srcOrd="6" destOrd="0" presId="urn:microsoft.com/office/officeart/2018/2/layout/IconVerticalSolidList"/>
    <dgm:cxn modelId="{578F8328-5022-45CE-A1FF-B8BB0F0DEC11}" type="presParOf" srcId="{2D4E7A31-E4BE-4911-9D79-B80CAD6760FC}" destId="{137CA4C9-7E8D-4025-ACB2-8AC4D43794F4}" srcOrd="0" destOrd="0" presId="urn:microsoft.com/office/officeart/2018/2/layout/IconVerticalSolidList"/>
    <dgm:cxn modelId="{0D355302-F187-490F-B2A3-4B7B37B660D2}" type="presParOf" srcId="{2D4E7A31-E4BE-4911-9D79-B80CAD6760FC}" destId="{2BEE8EC2-DE31-483F-ABC0-C9629257BBC8}" srcOrd="1" destOrd="0" presId="urn:microsoft.com/office/officeart/2018/2/layout/IconVerticalSolidList"/>
    <dgm:cxn modelId="{56DD9D85-FB9B-42F6-AF64-8FE7D16A02FC}" type="presParOf" srcId="{2D4E7A31-E4BE-4911-9D79-B80CAD6760FC}" destId="{441846BD-2D3B-4866-9AEA-E50E96B001DE}" srcOrd="2" destOrd="0" presId="urn:microsoft.com/office/officeart/2018/2/layout/IconVerticalSolidList"/>
    <dgm:cxn modelId="{585A0FB7-336A-4323-BAE8-443A2F838DDF}" type="presParOf" srcId="{2D4E7A31-E4BE-4911-9D79-B80CAD6760FC}" destId="{BEDD5AF8-E0D1-4364-AD1E-0B204843FC41}" srcOrd="3" destOrd="0" presId="urn:microsoft.com/office/officeart/2018/2/layout/IconVerticalSolidList"/>
    <dgm:cxn modelId="{CA301100-4E5E-4B0D-A1A1-812A98648684}" type="presParOf" srcId="{87DA46C8-C6AC-4A7D-B0BB-88B9868ACBAE}" destId="{3800B76A-B1AB-42E8-BDC4-B10D24990F25}" srcOrd="7" destOrd="0" presId="urn:microsoft.com/office/officeart/2018/2/layout/IconVerticalSolidList"/>
    <dgm:cxn modelId="{4F9E8BAE-006E-46BC-BF58-220568A9B0E9}" type="presParOf" srcId="{87DA46C8-C6AC-4A7D-B0BB-88B9868ACBAE}" destId="{5A936058-A968-43B5-A619-50A25A232BDB}" srcOrd="8" destOrd="0" presId="urn:microsoft.com/office/officeart/2018/2/layout/IconVerticalSolidList"/>
    <dgm:cxn modelId="{6CE16E3B-C760-48C4-A67A-46A39F3EB214}" type="presParOf" srcId="{5A936058-A968-43B5-A619-50A25A232BDB}" destId="{D240D5FD-F7E1-417D-BB02-A259641E6B39}" srcOrd="0" destOrd="0" presId="urn:microsoft.com/office/officeart/2018/2/layout/IconVerticalSolidList"/>
    <dgm:cxn modelId="{4ECE15CD-75AD-4B7D-9435-36ADE22EBA51}" type="presParOf" srcId="{5A936058-A968-43B5-A619-50A25A232BDB}" destId="{F95EB245-F10C-4E93-AB3A-1E5EA587956A}" srcOrd="1" destOrd="0" presId="urn:microsoft.com/office/officeart/2018/2/layout/IconVerticalSolidList"/>
    <dgm:cxn modelId="{2280CEAE-DE12-43D2-9279-CAB912BB149A}" type="presParOf" srcId="{5A936058-A968-43B5-A619-50A25A232BDB}" destId="{D754EDBC-94D6-4BD8-9F80-17D5A0428117}" srcOrd="2" destOrd="0" presId="urn:microsoft.com/office/officeart/2018/2/layout/IconVerticalSolidList"/>
    <dgm:cxn modelId="{24D4C775-31CB-4EAD-B7F4-D97F81F12906}" type="presParOf" srcId="{5A936058-A968-43B5-A619-50A25A232BDB}" destId="{573B9027-B174-4309-B745-2C456056FA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2FA787-D20B-4355-A45E-B2C93A760DDF}" type="doc">
      <dgm:prSet loTypeId="urn:microsoft.com/office/officeart/2005/8/layout/vList5" loCatId="list" qsTypeId="urn:microsoft.com/office/officeart/2005/8/quickstyle/simple2" qsCatId="simple" csTypeId="urn:microsoft.com/office/officeart/2005/8/colors/accent2_2" csCatId="accent2"/>
      <dgm:spPr/>
      <dgm:t>
        <a:bodyPr/>
        <a:lstStyle/>
        <a:p>
          <a:endParaRPr lang="en-US"/>
        </a:p>
      </dgm:t>
    </dgm:pt>
    <dgm:pt modelId="{96CD91D1-10DF-4AAA-B803-16EA1CF96B46}">
      <dgm:prSet custT="1"/>
      <dgm:spPr/>
      <dgm:t>
        <a:bodyPr/>
        <a:lstStyle/>
        <a:p>
          <a:pPr algn="l"/>
          <a:r>
            <a:rPr lang="en-US" sz="2800" baseline="0"/>
            <a:t>Collaboration</a:t>
          </a:r>
          <a:endParaRPr lang="en-US" sz="2800"/>
        </a:p>
      </dgm:t>
    </dgm:pt>
    <dgm:pt modelId="{B2C33458-84B0-4AC7-9703-CC20ED33C229}" type="parTrans" cxnId="{92064212-8F33-4A9A-92C2-AA0F47A7C29A}">
      <dgm:prSet/>
      <dgm:spPr/>
      <dgm:t>
        <a:bodyPr/>
        <a:lstStyle/>
        <a:p>
          <a:endParaRPr lang="en-US"/>
        </a:p>
      </dgm:t>
    </dgm:pt>
    <dgm:pt modelId="{E5E7DF87-A16F-4D25-B60F-B5008303B189}" type="sibTrans" cxnId="{92064212-8F33-4A9A-92C2-AA0F47A7C29A}">
      <dgm:prSet/>
      <dgm:spPr/>
      <dgm:t>
        <a:bodyPr/>
        <a:lstStyle/>
        <a:p>
          <a:endParaRPr lang="en-US"/>
        </a:p>
      </dgm:t>
    </dgm:pt>
    <dgm:pt modelId="{FCEEEB72-BBA2-404D-9CCB-15B4E07DEF0B}">
      <dgm:prSet/>
      <dgm:spPr/>
      <dgm:t>
        <a:bodyPr/>
        <a:lstStyle/>
        <a:p>
          <a:r>
            <a:rPr lang="en-US" baseline="0"/>
            <a:t>MLOps emphasizes collaboration between data scientists, software engineers, and operations teams. By working together, these teams can ensure that machine learning models are built and deployed effectively.</a:t>
          </a:r>
          <a:endParaRPr lang="en-US"/>
        </a:p>
      </dgm:t>
    </dgm:pt>
    <dgm:pt modelId="{BB3E103C-2C56-4EA8-BCDB-35B55F01F140}" type="parTrans" cxnId="{8A79A5FB-9F0B-48AF-9005-7261F5C1089A}">
      <dgm:prSet/>
      <dgm:spPr/>
      <dgm:t>
        <a:bodyPr/>
        <a:lstStyle/>
        <a:p>
          <a:endParaRPr lang="en-US"/>
        </a:p>
      </dgm:t>
    </dgm:pt>
    <dgm:pt modelId="{BBB19F71-12BB-433C-B845-C13A6C58D310}" type="sibTrans" cxnId="{8A79A5FB-9F0B-48AF-9005-7261F5C1089A}">
      <dgm:prSet/>
      <dgm:spPr/>
      <dgm:t>
        <a:bodyPr/>
        <a:lstStyle/>
        <a:p>
          <a:endParaRPr lang="en-US"/>
        </a:p>
      </dgm:t>
    </dgm:pt>
    <dgm:pt modelId="{D7330E6E-CB9C-4899-8857-F974F434CBEE}">
      <dgm:prSet custT="1"/>
      <dgm:spPr/>
      <dgm:t>
        <a:bodyPr/>
        <a:lstStyle/>
        <a:p>
          <a:pPr algn="l"/>
          <a:r>
            <a:rPr lang="en-US" sz="2800" baseline="0"/>
            <a:t>Automation</a:t>
          </a:r>
          <a:endParaRPr lang="en-US" sz="2800"/>
        </a:p>
      </dgm:t>
    </dgm:pt>
    <dgm:pt modelId="{B0A8FF1A-FE6C-45C1-AA79-66165126D49C}" type="parTrans" cxnId="{A17F2A14-7D24-4C54-B924-6854921A1ED4}">
      <dgm:prSet/>
      <dgm:spPr/>
      <dgm:t>
        <a:bodyPr/>
        <a:lstStyle/>
        <a:p>
          <a:endParaRPr lang="en-US"/>
        </a:p>
      </dgm:t>
    </dgm:pt>
    <dgm:pt modelId="{9E23C8D6-1357-466B-9AEF-577BA2A3571D}" type="sibTrans" cxnId="{A17F2A14-7D24-4C54-B924-6854921A1ED4}">
      <dgm:prSet/>
      <dgm:spPr/>
      <dgm:t>
        <a:bodyPr/>
        <a:lstStyle/>
        <a:p>
          <a:endParaRPr lang="en-US"/>
        </a:p>
      </dgm:t>
    </dgm:pt>
    <dgm:pt modelId="{159DC1D5-D469-455D-B40C-8F9859DFD834}">
      <dgm:prSet/>
      <dgm:spPr/>
      <dgm:t>
        <a:bodyPr/>
        <a:lstStyle/>
        <a:p>
          <a:r>
            <a:rPr lang="en-US" baseline="0"/>
            <a:t>MLOps promotes the use of automation to streamline the development and deployment of machine learning models. Automation can help to reduce the time and effort required to manage these models, and can improve their reliability and performance.</a:t>
          </a:r>
          <a:endParaRPr lang="en-US"/>
        </a:p>
      </dgm:t>
    </dgm:pt>
    <dgm:pt modelId="{3EE9BB77-FC31-4955-B9B3-64445F6A462E}" type="parTrans" cxnId="{93DC83B8-8B12-4EAB-AA80-A4F0CAEB783E}">
      <dgm:prSet/>
      <dgm:spPr/>
      <dgm:t>
        <a:bodyPr/>
        <a:lstStyle/>
        <a:p>
          <a:endParaRPr lang="en-US"/>
        </a:p>
      </dgm:t>
    </dgm:pt>
    <dgm:pt modelId="{6F838332-628F-4C3B-A09F-5E62C3790056}" type="sibTrans" cxnId="{93DC83B8-8B12-4EAB-AA80-A4F0CAEB783E}">
      <dgm:prSet/>
      <dgm:spPr/>
      <dgm:t>
        <a:bodyPr/>
        <a:lstStyle/>
        <a:p>
          <a:endParaRPr lang="en-US"/>
        </a:p>
      </dgm:t>
    </dgm:pt>
    <dgm:pt modelId="{12DCD6F8-51C4-457E-967C-C83D714CA551}">
      <dgm:prSet custT="1"/>
      <dgm:spPr/>
      <dgm:t>
        <a:bodyPr/>
        <a:lstStyle/>
        <a:p>
          <a:pPr algn="l"/>
          <a:r>
            <a:rPr lang="en-US" sz="2800" baseline="0"/>
            <a:t>Version Control</a:t>
          </a:r>
          <a:endParaRPr lang="en-US" sz="2800"/>
        </a:p>
      </dgm:t>
    </dgm:pt>
    <dgm:pt modelId="{73C9BCB0-8932-45FF-8D94-E42313C99E6D}" type="parTrans" cxnId="{0F866194-ACEB-4185-A3E8-904F188B4680}">
      <dgm:prSet/>
      <dgm:spPr/>
      <dgm:t>
        <a:bodyPr/>
        <a:lstStyle/>
        <a:p>
          <a:endParaRPr lang="en-US"/>
        </a:p>
      </dgm:t>
    </dgm:pt>
    <dgm:pt modelId="{8D8EA6F5-9170-4B31-94DA-FE62B66DA3E5}" type="sibTrans" cxnId="{0F866194-ACEB-4185-A3E8-904F188B4680}">
      <dgm:prSet/>
      <dgm:spPr/>
      <dgm:t>
        <a:bodyPr/>
        <a:lstStyle/>
        <a:p>
          <a:endParaRPr lang="en-US"/>
        </a:p>
      </dgm:t>
    </dgm:pt>
    <dgm:pt modelId="{8344DC08-164D-4D7A-B888-58B55DF6BBA2}">
      <dgm:prSet/>
      <dgm:spPr/>
      <dgm:t>
        <a:bodyPr/>
        <a:lstStyle/>
        <a:p>
          <a:r>
            <a:rPr lang="en-US" baseline="0"/>
            <a:t>MLOps relies on version control to manage changes to machine learning models and related code. Version control helps to ensure that all changes are tracked and documented, and can help to facilitate collaboration among team members.</a:t>
          </a:r>
          <a:endParaRPr lang="en-US"/>
        </a:p>
      </dgm:t>
    </dgm:pt>
    <dgm:pt modelId="{376CE958-214B-4AD9-A4EC-BC119F009262}" type="parTrans" cxnId="{CB6314B2-AEA0-4E39-A1C9-BA422E857DC1}">
      <dgm:prSet/>
      <dgm:spPr/>
      <dgm:t>
        <a:bodyPr/>
        <a:lstStyle/>
        <a:p>
          <a:endParaRPr lang="en-US"/>
        </a:p>
      </dgm:t>
    </dgm:pt>
    <dgm:pt modelId="{53E50A03-3B0E-49CC-A3DD-EFD9DB2639DA}" type="sibTrans" cxnId="{CB6314B2-AEA0-4E39-A1C9-BA422E857DC1}">
      <dgm:prSet/>
      <dgm:spPr/>
      <dgm:t>
        <a:bodyPr/>
        <a:lstStyle/>
        <a:p>
          <a:endParaRPr lang="en-US"/>
        </a:p>
      </dgm:t>
    </dgm:pt>
    <dgm:pt modelId="{24BC97DA-AB14-435F-A079-2DDC49CA30BD}">
      <dgm:prSet custT="1"/>
      <dgm:spPr/>
      <dgm:t>
        <a:bodyPr/>
        <a:lstStyle/>
        <a:p>
          <a:pPr algn="l"/>
          <a:r>
            <a:rPr lang="en-US" sz="2800" baseline="0"/>
            <a:t>Testing</a:t>
          </a:r>
          <a:endParaRPr lang="en-US" sz="2800"/>
        </a:p>
      </dgm:t>
    </dgm:pt>
    <dgm:pt modelId="{7A61C959-6F43-412D-92CC-8C300FBBAE25}" type="parTrans" cxnId="{36D71566-EC07-4FD6-9B83-FB31AFDC0273}">
      <dgm:prSet/>
      <dgm:spPr/>
      <dgm:t>
        <a:bodyPr/>
        <a:lstStyle/>
        <a:p>
          <a:endParaRPr lang="en-US"/>
        </a:p>
      </dgm:t>
    </dgm:pt>
    <dgm:pt modelId="{16C17A0D-8766-4329-8335-AD7C56A6E47A}" type="sibTrans" cxnId="{36D71566-EC07-4FD6-9B83-FB31AFDC0273}">
      <dgm:prSet/>
      <dgm:spPr/>
      <dgm:t>
        <a:bodyPr/>
        <a:lstStyle/>
        <a:p>
          <a:endParaRPr lang="en-US"/>
        </a:p>
      </dgm:t>
    </dgm:pt>
    <dgm:pt modelId="{B47E28B2-F0F9-41A2-87EB-459155C7C680}">
      <dgm:prSet/>
      <dgm:spPr/>
      <dgm:t>
        <a:bodyPr/>
        <a:lstStyle/>
        <a:p>
          <a:r>
            <a:rPr lang="en-US" baseline="0"/>
            <a:t>MLOps emphasizes the importance of testing machine learning models to ensure that they are working correctly. Testing can help to identify and address issues before they become problems in production environments.</a:t>
          </a:r>
          <a:endParaRPr lang="en-US"/>
        </a:p>
      </dgm:t>
    </dgm:pt>
    <dgm:pt modelId="{AF73286A-BFBB-4B14-8160-D799AFD9F92E}" type="parTrans" cxnId="{0D2A046D-7F68-4656-9DF3-81E852B834D8}">
      <dgm:prSet/>
      <dgm:spPr/>
      <dgm:t>
        <a:bodyPr/>
        <a:lstStyle/>
        <a:p>
          <a:endParaRPr lang="en-US"/>
        </a:p>
      </dgm:t>
    </dgm:pt>
    <dgm:pt modelId="{B9138756-C9D8-467D-A54C-E8FE3195C5CC}" type="sibTrans" cxnId="{0D2A046D-7F68-4656-9DF3-81E852B834D8}">
      <dgm:prSet/>
      <dgm:spPr/>
      <dgm:t>
        <a:bodyPr/>
        <a:lstStyle/>
        <a:p>
          <a:endParaRPr lang="en-US"/>
        </a:p>
      </dgm:t>
    </dgm:pt>
    <dgm:pt modelId="{6F5D2B5C-7B8A-43F9-A13A-E699617C473D}">
      <dgm:prSet custT="1"/>
      <dgm:spPr/>
      <dgm:t>
        <a:bodyPr/>
        <a:lstStyle/>
        <a:p>
          <a:pPr algn="l"/>
          <a:r>
            <a:rPr lang="en-US" sz="2800" baseline="0"/>
            <a:t>Monitoring</a:t>
          </a:r>
          <a:endParaRPr lang="en-US" sz="2800"/>
        </a:p>
      </dgm:t>
    </dgm:pt>
    <dgm:pt modelId="{BCA8AD9E-26F7-4596-ABC1-4EF3B8F687D2}" type="parTrans" cxnId="{182CD246-615D-4ED7-8EA7-9DCC8BE164A1}">
      <dgm:prSet/>
      <dgm:spPr/>
      <dgm:t>
        <a:bodyPr/>
        <a:lstStyle/>
        <a:p>
          <a:endParaRPr lang="en-US"/>
        </a:p>
      </dgm:t>
    </dgm:pt>
    <dgm:pt modelId="{E82716D8-265D-45EA-8BED-5F43000AB11C}" type="sibTrans" cxnId="{182CD246-615D-4ED7-8EA7-9DCC8BE164A1}">
      <dgm:prSet/>
      <dgm:spPr/>
      <dgm:t>
        <a:bodyPr/>
        <a:lstStyle/>
        <a:p>
          <a:endParaRPr lang="en-US"/>
        </a:p>
      </dgm:t>
    </dgm:pt>
    <dgm:pt modelId="{8E08BE35-035F-4BDC-B249-2CEAA57ED404}">
      <dgm:prSet/>
      <dgm:spPr/>
      <dgm:t>
        <a:bodyPr/>
        <a:lstStyle/>
        <a:p>
          <a:r>
            <a:rPr lang="en-US" baseline="0"/>
            <a:t>MLOps promotes continuous monitoring of machine learning models in production environments. This can help to identify issues and opportunities for optimization, and can help to ensure that the models continue to operate effectively over time.</a:t>
          </a:r>
          <a:endParaRPr lang="en-US"/>
        </a:p>
      </dgm:t>
    </dgm:pt>
    <dgm:pt modelId="{F1794C3A-199F-41D1-8E83-58BF8D0269A5}" type="parTrans" cxnId="{3CFEF27B-78E6-41A7-940A-2C243405B021}">
      <dgm:prSet/>
      <dgm:spPr/>
      <dgm:t>
        <a:bodyPr/>
        <a:lstStyle/>
        <a:p>
          <a:endParaRPr lang="en-US"/>
        </a:p>
      </dgm:t>
    </dgm:pt>
    <dgm:pt modelId="{C9B681A0-059C-4E0F-949C-A7B204A2E811}" type="sibTrans" cxnId="{3CFEF27B-78E6-41A7-940A-2C243405B021}">
      <dgm:prSet/>
      <dgm:spPr/>
      <dgm:t>
        <a:bodyPr/>
        <a:lstStyle/>
        <a:p>
          <a:endParaRPr lang="en-US"/>
        </a:p>
      </dgm:t>
    </dgm:pt>
    <dgm:pt modelId="{CA44BF21-87EA-4C44-937C-BAC3B008B666}">
      <dgm:prSet custT="1"/>
      <dgm:spPr/>
      <dgm:t>
        <a:bodyPr/>
        <a:lstStyle/>
        <a:p>
          <a:pPr algn="l"/>
          <a:r>
            <a:rPr lang="en-US" sz="2800" baseline="0"/>
            <a:t>Deployment</a:t>
          </a:r>
          <a:endParaRPr lang="en-US" sz="2800"/>
        </a:p>
      </dgm:t>
    </dgm:pt>
    <dgm:pt modelId="{ED96AC26-5439-4A6F-A0C9-32F9910A3ECC}" type="parTrans" cxnId="{BF9A74E7-926F-4481-9E5C-0A498A8D0727}">
      <dgm:prSet/>
      <dgm:spPr/>
      <dgm:t>
        <a:bodyPr/>
        <a:lstStyle/>
        <a:p>
          <a:endParaRPr lang="en-US"/>
        </a:p>
      </dgm:t>
    </dgm:pt>
    <dgm:pt modelId="{2C13BA6B-6C8D-441E-A25C-45D916734F02}" type="sibTrans" cxnId="{BF9A74E7-926F-4481-9E5C-0A498A8D0727}">
      <dgm:prSet/>
      <dgm:spPr/>
      <dgm:t>
        <a:bodyPr/>
        <a:lstStyle/>
        <a:p>
          <a:endParaRPr lang="en-US"/>
        </a:p>
      </dgm:t>
    </dgm:pt>
    <dgm:pt modelId="{B9B95875-8916-42C4-905A-DAFEAD773776}">
      <dgm:prSet/>
      <dgm:spPr/>
      <dgm:t>
        <a:bodyPr/>
        <a:lstStyle/>
        <a:p>
          <a:r>
            <a:rPr lang="en-US" baseline="0"/>
            <a:t>MLOps emphasizes the importance of automating the deployment of machine learning models to production environments. This can help to reduce the risk of errors and ensure that models are deployed consistently across different environments.</a:t>
          </a:r>
          <a:endParaRPr lang="en-US"/>
        </a:p>
      </dgm:t>
    </dgm:pt>
    <dgm:pt modelId="{DE3AAE45-2599-427B-A47B-E9EC84B8E152}" type="parTrans" cxnId="{7CAA91A4-4D9E-4566-A84F-88710200C0F3}">
      <dgm:prSet/>
      <dgm:spPr/>
      <dgm:t>
        <a:bodyPr/>
        <a:lstStyle/>
        <a:p>
          <a:endParaRPr lang="en-US"/>
        </a:p>
      </dgm:t>
    </dgm:pt>
    <dgm:pt modelId="{2690F4F7-777E-46F2-AC17-49BEA3788CFC}" type="sibTrans" cxnId="{7CAA91A4-4D9E-4566-A84F-88710200C0F3}">
      <dgm:prSet/>
      <dgm:spPr/>
      <dgm:t>
        <a:bodyPr/>
        <a:lstStyle/>
        <a:p>
          <a:endParaRPr lang="en-US"/>
        </a:p>
      </dgm:t>
    </dgm:pt>
    <dgm:pt modelId="{F6AFCDED-637E-42D3-B579-B1EED9B1FC72}" type="pres">
      <dgm:prSet presAssocID="{482FA787-D20B-4355-A45E-B2C93A760DDF}" presName="Name0" presStyleCnt="0">
        <dgm:presLayoutVars>
          <dgm:dir/>
          <dgm:animLvl val="lvl"/>
          <dgm:resizeHandles val="exact"/>
        </dgm:presLayoutVars>
      </dgm:prSet>
      <dgm:spPr/>
    </dgm:pt>
    <dgm:pt modelId="{859CC535-E8ED-4FBD-9487-70194F3C4B09}" type="pres">
      <dgm:prSet presAssocID="{96CD91D1-10DF-4AAA-B803-16EA1CF96B46}" presName="linNode" presStyleCnt="0"/>
      <dgm:spPr/>
    </dgm:pt>
    <dgm:pt modelId="{13364605-10A3-4450-9187-D1915F1962F3}" type="pres">
      <dgm:prSet presAssocID="{96CD91D1-10DF-4AAA-B803-16EA1CF96B46}" presName="parentText" presStyleLbl="node1" presStyleIdx="0" presStyleCnt="6">
        <dgm:presLayoutVars>
          <dgm:chMax val="1"/>
          <dgm:bulletEnabled val="1"/>
        </dgm:presLayoutVars>
      </dgm:prSet>
      <dgm:spPr/>
    </dgm:pt>
    <dgm:pt modelId="{E2D899CF-ABAD-4B64-8556-C0F23F45B0BC}" type="pres">
      <dgm:prSet presAssocID="{96CD91D1-10DF-4AAA-B803-16EA1CF96B46}" presName="descendantText" presStyleLbl="alignAccFollowNode1" presStyleIdx="0" presStyleCnt="6">
        <dgm:presLayoutVars>
          <dgm:bulletEnabled val="1"/>
        </dgm:presLayoutVars>
      </dgm:prSet>
      <dgm:spPr/>
    </dgm:pt>
    <dgm:pt modelId="{87D5B65F-18BF-4438-8E8F-99BA6B714F72}" type="pres">
      <dgm:prSet presAssocID="{E5E7DF87-A16F-4D25-B60F-B5008303B189}" presName="sp" presStyleCnt="0"/>
      <dgm:spPr/>
    </dgm:pt>
    <dgm:pt modelId="{33585A18-2DB2-4090-A3EF-2E3A8E53E55A}" type="pres">
      <dgm:prSet presAssocID="{D7330E6E-CB9C-4899-8857-F974F434CBEE}" presName="linNode" presStyleCnt="0"/>
      <dgm:spPr/>
    </dgm:pt>
    <dgm:pt modelId="{50D6E7B9-A02C-42B8-9218-E324CB0BFD3E}" type="pres">
      <dgm:prSet presAssocID="{D7330E6E-CB9C-4899-8857-F974F434CBEE}" presName="parentText" presStyleLbl="node1" presStyleIdx="1" presStyleCnt="6">
        <dgm:presLayoutVars>
          <dgm:chMax val="1"/>
          <dgm:bulletEnabled val="1"/>
        </dgm:presLayoutVars>
      </dgm:prSet>
      <dgm:spPr/>
    </dgm:pt>
    <dgm:pt modelId="{5631CB04-D1E2-42C6-80A2-13D8229FD298}" type="pres">
      <dgm:prSet presAssocID="{D7330E6E-CB9C-4899-8857-F974F434CBEE}" presName="descendantText" presStyleLbl="alignAccFollowNode1" presStyleIdx="1" presStyleCnt="6">
        <dgm:presLayoutVars>
          <dgm:bulletEnabled val="1"/>
        </dgm:presLayoutVars>
      </dgm:prSet>
      <dgm:spPr/>
    </dgm:pt>
    <dgm:pt modelId="{A04D0F4C-7246-4AAC-BC89-49E6AAFA3C59}" type="pres">
      <dgm:prSet presAssocID="{9E23C8D6-1357-466B-9AEF-577BA2A3571D}" presName="sp" presStyleCnt="0"/>
      <dgm:spPr/>
    </dgm:pt>
    <dgm:pt modelId="{C258DDF1-BC2D-4078-87E1-27BF8E845B04}" type="pres">
      <dgm:prSet presAssocID="{12DCD6F8-51C4-457E-967C-C83D714CA551}" presName="linNode" presStyleCnt="0"/>
      <dgm:spPr/>
    </dgm:pt>
    <dgm:pt modelId="{2C0EB146-53B1-4BB3-AE46-2F5B8AD8C338}" type="pres">
      <dgm:prSet presAssocID="{12DCD6F8-51C4-457E-967C-C83D714CA551}" presName="parentText" presStyleLbl="node1" presStyleIdx="2" presStyleCnt="6">
        <dgm:presLayoutVars>
          <dgm:chMax val="1"/>
          <dgm:bulletEnabled val="1"/>
        </dgm:presLayoutVars>
      </dgm:prSet>
      <dgm:spPr/>
    </dgm:pt>
    <dgm:pt modelId="{58D70352-0389-4029-B245-84F713DEF077}" type="pres">
      <dgm:prSet presAssocID="{12DCD6F8-51C4-457E-967C-C83D714CA551}" presName="descendantText" presStyleLbl="alignAccFollowNode1" presStyleIdx="2" presStyleCnt="6">
        <dgm:presLayoutVars>
          <dgm:bulletEnabled val="1"/>
        </dgm:presLayoutVars>
      </dgm:prSet>
      <dgm:spPr/>
    </dgm:pt>
    <dgm:pt modelId="{D5AC813B-3592-4F3F-855F-E77FE06C8C80}" type="pres">
      <dgm:prSet presAssocID="{8D8EA6F5-9170-4B31-94DA-FE62B66DA3E5}" presName="sp" presStyleCnt="0"/>
      <dgm:spPr/>
    </dgm:pt>
    <dgm:pt modelId="{E583F57A-83D7-4717-BAE8-BED8FF3BCC6E}" type="pres">
      <dgm:prSet presAssocID="{24BC97DA-AB14-435F-A079-2DDC49CA30BD}" presName="linNode" presStyleCnt="0"/>
      <dgm:spPr/>
    </dgm:pt>
    <dgm:pt modelId="{5C4DA2A4-FA6F-4F4B-AA87-91DCCD8C6130}" type="pres">
      <dgm:prSet presAssocID="{24BC97DA-AB14-435F-A079-2DDC49CA30BD}" presName="parentText" presStyleLbl="node1" presStyleIdx="3" presStyleCnt="6">
        <dgm:presLayoutVars>
          <dgm:chMax val="1"/>
          <dgm:bulletEnabled val="1"/>
        </dgm:presLayoutVars>
      </dgm:prSet>
      <dgm:spPr/>
    </dgm:pt>
    <dgm:pt modelId="{E95FD6A7-6AC1-4B9A-A510-E6918CA512AE}" type="pres">
      <dgm:prSet presAssocID="{24BC97DA-AB14-435F-A079-2DDC49CA30BD}" presName="descendantText" presStyleLbl="alignAccFollowNode1" presStyleIdx="3" presStyleCnt="6">
        <dgm:presLayoutVars>
          <dgm:bulletEnabled val="1"/>
        </dgm:presLayoutVars>
      </dgm:prSet>
      <dgm:spPr/>
    </dgm:pt>
    <dgm:pt modelId="{6F7F56F4-A2EE-47BC-B7FA-B09967AB8F1D}" type="pres">
      <dgm:prSet presAssocID="{16C17A0D-8766-4329-8335-AD7C56A6E47A}" presName="sp" presStyleCnt="0"/>
      <dgm:spPr/>
    </dgm:pt>
    <dgm:pt modelId="{A772AEA8-D50A-486C-997D-7C03CD9967F7}" type="pres">
      <dgm:prSet presAssocID="{6F5D2B5C-7B8A-43F9-A13A-E699617C473D}" presName="linNode" presStyleCnt="0"/>
      <dgm:spPr/>
    </dgm:pt>
    <dgm:pt modelId="{F713063B-108D-45DA-BF3D-1D13DC42FBD8}" type="pres">
      <dgm:prSet presAssocID="{6F5D2B5C-7B8A-43F9-A13A-E699617C473D}" presName="parentText" presStyleLbl="node1" presStyleIdx="4" presStyleCnt="6">
        <dgm:presLayoutVars>
          <dgm:chMax val="1"/>
          <dgm:bulletEnabled val="1"/>
        </dgm:presLayoutVars>
      </dgm:prSet>
      <dgm:spPr/>
    </dgm:pt>
    <dgm:pt modelId="{82C232C7-A89B-41D8-81F0-2F8DCEA3ED60}" type="pres">
      <dgm:prSet presAssocID="{6F5D2B5C-7B8A-43F9-A13A-E699617C473D}" presName="descendantText" presStyleLbl="alignAccFollowNode1" presStyleIdx="4" presStyleCnt="6">
        <dgm:presLayoutVars>
          <dgm:bulletEnabled val="1"/>
        </dgm:presLayoutVars>
      </dgm:prSet>
      <dgm:spPr/>
    </dgm:pt>
    <dgm:pt modelId="{1628C8CF-6DD7-4B8B-8524-11F80828193F}" type="pres">
      <dgm:prSet presAssocID="{E82716D8-265D-45EA-8BED-5F43000AB11C}" presName="sp" presStyleCnt="0"/>
      <dgm:spPr/>
    </dgm:pt>
    <dgm:pt modelId="{C68BCFDA-379D-4DC2-8D82-62B96833C7A4}" type="pres">
      <dgm:prSet presAssocID="{CA44BF21-87EA-4C44-937C-BAC3B008B666}" presName="linNode" presStyleCnt="0"/>
      <dgm:spPr/>
    </dgm:pt>
    <dgm:pt modelId="{B64315C2-E6CD-47FC-81BA-CF934398B577}" type="pres">
      <dgm:prSet presAssocID="{CA44BF21-87EA-4C44-937C-BAC3B008B666}" presName="parentText" presStyleLbl="node1" presStyleIdx="5" presStyleCnt="6">
        <dgm:presLayoutVars>
          <dgm:chMax val="1"/>
          <dgm:bulletEnabled val="1"/>
        </dgm:presLayoutVars>
      </dgm:prSet>
      <dgm:spPr/>
    </dgm:pt>
    <dgm:pt modelId="{9B59520C-04A5-4FCC-A2AA-7E6202B9291D}" type="pres">
      <dgm:prSet presAssocID="{CA44BF21-87EA-4C44-937C-BAC3B008B666}" presName="descendantText" presStyleLbl="alignAccFollowNode1" presStyleIdx="5" presStyleCnt="6">
        <dgm:presLayoutVars>
          <dgm:bulletEnabled val="1"/>
        </dgm:presLayoutVars>
      </dgm:prSet>
      <dgm:spPr/>
    </dgm:pt>
  </dgm:ptLst>
  <dgm:cxnLst>
    <dgm:cxn modelId="{92064212-8F33-4A9A-92C2-AA0F47A7C29A}" srcId="{482FA787-D20B-4355-A45E-B2C93A760DDF}" destId="{96CD91D1-10DF-4AAA-B803-16EA1CF96B46}" srcOrd="0" destOrd="0" parTransId="{B2C33458-84B0-4AC7-9703-CC20ED33C229}" sibTransId="{E5E7DF87-A16F-4D25-B60F-B5008303B189}"/>
    <dgm:cxn modelId="{A17F2A14-7D24-4C54-B924-6854921A1ED4}" srcId="{482FA787-D20B-4355-A45E-B2C93A760DDF}" destId="{D7330E6E-CB9C-4899-8857-F974F434CBEE}" srcOrd="1" destOrd="0" parTransId="{B0A8FF1A-FE6C-45C1-AA79-66165126D49C}" sibTransId="{9E23C8D6-1357-466B-9AEF-577BA2A3571D}"/>
    <dgm:cxn modelId="{FF48E519-DCBC-43EC-8381-2B694B10118A}" type="presOf" srcId="{482FA787-D20B-4355-A45E-B2C93A760DDF}" destId="{F6AFCDED-637E-42D3-B579-B1EED9B1FC72}" srcOrd="0" destOrd="0" presId="urn:microsoft.com/office/officeart/2005/8/layout/vList5"/>
    <dgm:cxn modelId="{7F2A971E-74D4-44C1-B336-BA7E2121E8A4}" type="presOf" srcId="{FCEEEB72-BBA2-404D-9CCB-15B4E07DEF0B}" destId="{E2D899CF-ABAD-4B64-8556-C0F23F45B0BC}" srcOrd="0" destOrd="0" presId="urn:microsoft.com/office/officeart/2005/8/layout/vList5"/>
    <dgm:cxn modelId="{16A6D229-E66E-4121-822F-44370516C9AC}" type="presOf" srcId="{24BC97DA-AB14-435F-A079-2DDC49CA30BD}" destId="{5C4DA2A4-FA6F-4F4B-AA87-91DCCD8C6130}" srcOrd="0" destOrd="0" presId="urn:microsoft.com/office/officeart/2005/8/layout/vList5"/>
    <dgm:cxn modelId="{800EB92C-DDA8-427C-873C-2E5131B8AC0C}" type="presOf" srcId="{12DCD6F8-51C4-457E-967C-C83D714CA551}" destId="{2C0EB146-53B1-4BB3-AE46-2F5B8AD8C338}" srcOrd="0" destOrd="0" presId="urn:microsoft.com/office/officeart/2005/8/layout/vList5"/>
    <dgm:cxn modelId="{8A17A43D-AD6B-4E60-B871-EF0B45EE7462}" type="presOf" srcId="{96CD91D1-10DF-4AAA-B803-16EA1CF96B46}" destId="{13364605-10A3-4450-9187-D1915F1962F3}" srcOrd="0" destOrd="0" presId="urn:microsoft.com/office/officeart/2005/8/layout/vList5"/>
    <dgm:cxn modelId="{1A130C3E-8825-4810-89AD-4571B46AF26D}" type="presOf" srcId="{B9B95875-8916-42C4-905A-DAFEAD773776}" destId="{9B59520C-04A5-4FCC-A2AA-7E6202B9291D}" srcOrd="0" destOrd="0" presId="urn:microsoft.com/office/officeart/2005/8/layout/vList5"/>
    <dgm:cxn modelId="{EC56C03E-C25A-44B6-A81F-084F5FEFD008}" type="presOf" srcId="{B47E28B2-F0F9-41A2-87EB-459155C7C680}" destId="{E95FD6A7-6AC1-4B9A-A510-E6918CA512AE}" srcOrd="0" destOrd="0" presId="urn:microsoft.com/office/officeart/2005/8/layout/vList5"/>
    <dgm:cxn modelId="{332DCC43-8B52-48FB-B18B-B1C12B29DED5}" type="presOf" srcId="{6F5D2B5C-7B8A-43F9-A13A-E699617C473D}" destId="{F713063B-108D-45DA-BF3D-1D13DC42FBD8}" srcOrd="0" destOrd="0" presId="urn:microsoft.com/office/officeart/2005/8/layout/vList5"/>
    <dgm:cxn modelId="{36D71566-EC07-4FD6-9B83-FB31AFDC0273}" srcId="{482FA787-D20B-4355-A45E-B2C93A760DDF}" destId="{24BC97DA-AB14-435F-A079-2DDC49CA30BD}" srcOrd="3" destOrd="0" parTransId="{7A61C959-6F43-412D-92CC-8C300FBBAE25}" sibTransId="{16C17A0D-8766-4329-8335-AD7C56A6E47A}"/>
    <dgm:cxn modelId="{182CD246-615D-4ED7-8EA7-9DCC8BE164A1}" srcId="{482FA787-D20B-4355-A45E-B2C93A760DDF}" destId="{6F5D2B5C-7B8A-43F9-A13A-E699617C473D}" srcOrd="4" destOrd="0" parTransId="{BCA8AD9E-26F7-4596-ABC1-4EF3B8F687D2}" sibTransId="{E82716D8-265D-45EA-8BED-5F43000AB11C}"/>
    <dgm:cxn modelId="{0D2A046D-7F68-4656-9DF3-81E852B834D8}" srcId="{24BC97DA-AB14-435F-A079-2DDC49CA30BD}" destId="{B47E28B2-F0F9-41A2-87EB-459155C7C680}" srcOrd="0" destOrd="0" parTransId="{AF73286A-BFBB-4B14-8160-D799AFD9F92E}" sibTransId="{B9138756-C9D8-467D-A54C-E8FE3195C5CC}"/>
    <dgm:cxn modelId="{3CFEF27B-78E6-41A7-940A-2C243405B021}" srcId="{6F5D2B5C-7B8A-43F9-A13A-E699617C473D}" destId="{8E08BE35-035F-4BDC-B249-2CEAA57ED404}" srcOrd="0" destOrd="0" parTransId="{F1794C3A-199F-41D1-8E83-58BF8D0269A5}" sibTransId="{C9B681A0-059C-4E0F-949C-A7B204A2E811}"/>
    <dgm:cxn modelId="{C3E5FB81-FD0F-4884-B76B-9D37F1008520}" type="presOf" srcId="{159DC1D5-D469-455D-B40C-8F9859DFD834}" destId="{5631CB04-D1E2-42C6-80A2-13D8229FD298}" srcOrd="0" destOrd="0" presId="urn:microsoft.com/office/officeart/2005/8/layout/vList5"/>
    <dgm:cxn modelId="{0F866194-ACEB-4185-A3E8-904F188B4680}" srcId="{482FA787-D20B-4355-A45E-B2C93A760DDF}" destId="{12DCD6F8-51C4-457E-967C-C83D714CA551}" srcOrd="2" destOrd="0" parTransId="{73C9BCB0-8932-45FF-8D94-E42313C99E6D}" sibTransId="{8D8EA6F5-9170-4B31-94DA-FE62B66DA3E5}"/>
    <dgm:cxn modelId="{7CAA91A4-4D9E-4566-A84F-88710200C0F3}" srcId="{CA44BF21-87EA-4C44-937C-BAC3B008B666}" destId="{B9B95875-8916-42C4-905A-DAFEAD773776}" srcOrd="0" destOrd="0" parTransId="{DE3AAE45-2599-427B-A47B-E9EC84B8E152}" sibTransId="{2690F4F7-777E-46F2-AC17-49BEA3788CFC}"/>
    <dgm:cxn modelId="{CB6314B2-AEA0-4E39-A1C9-BA422E857DC1}" srcId="{12DCD6F8-51C4-457E-967C-C83D714CA551}" destId="{8344DC08-164D-4D7A-B888-58B55DF6BBA2}" srcOrd="0" destOrd="0" parTransId="{376CE958-214B-4AD9-A4EC-BC119F009262}" sibTransId="{53E50A03-3B0E-49CC-A3DD-EFD9DB2639DA}"/>
    <dgm:cxn modelId="{93DC83B8-8B12-4EAB-AA80-A4F0CAEB783E}" srcId="{D7330E6E-CB9C-4899-8857-F974F434CBEE}" destId="{159DC1D5-D469-455D-B40C-8F9859DFD834}" srcOrd="0" destOrd="0" parTransId="{3EE9BB77-FC31-4955-B9B3-64445F6A462E}" sibTransId="{6F838332-628F-4C3B-A09F-5E62C3790056}"/>
    <dgm:cxn modelId="{D69686BF-383A-4936-AF72-614A4E9E87C4}" type="presOf" srcId="{8344DC08-164D-4D7A-B888-58B55DF6BBA2}" destId="{58D70352-0389-4029-B245-84F713DEF077}" srcOrd="0" destOrd="0" presId="urn:microsoft.com/office/officeart/2005/8/layout/vList5"/>
    <dgm:cxn modelId="{0E22B2CA-2575-4FCC-B380-A31D532B91AF}" type="presOf" srcId="{D7330E6E-CB9C-4899-8857-F974F434CBEE}" destId="{50D6E7B9-A02C-42B8-9218-E324CB0BFD3E}" srcOrd="0" destOrd="0" presId="urn:microsoft.com/office/officeart/2005/8/layout/vList5"/>
    <dgm:cxn modelId="{0FAB60CD-4415-4172-A0DE-E1383BC70619}" type="presOf" srcId="{8E08BE35-035F-4BDC-B249-2CEAA57ED404}" destId="{82C232C7-A89B-41D8-81F0-2F8DCEA3ED60}" srcOrd="0" destOrd="0" presId="urn:microsoft.com/office/officeart/2005/8/layout/vList5"/>
    <dgm:cxn modelId="{8EFF3DD5-4F28-4DD1-A4C0-3FC6109C65BC}" type="presOf" srcId="{CA44BF21-87EA-4C44-937C-BAC3B008B666}" destId="{B64315C2-E6CD-47FC-81BA-CF934398B577}" srcOrd="0" destOrd="0" presId="urn:microsoft.com/office/officeart/2005/8/layout/vList5"/>
    <dgm:cxn modelId="{BF9A74E7-926F-4481-9E5C-0A498A8D0727}" srcId="{482FA787-D20B-4355-A45E-B2C93A760DDF}" destId="{CA44BF21-87EA-4C44-937C-BAC3B008B666}" srcOrd="5" destOrd="0" parTransId="{ED96AC26-5439-4A6F-A0C9-32F9910A3ECC}" sibTransId="{2C13BA6B-6C8D-441E-A25C-45D916734F02}"/>
    <dgm:cxn modelId="{8A79A5FB-9F0B-48AF-9005-7261F5C1089A}" srcId="{96CD91D1-10DF-4AAA-B803-16EA1CF96B46}" destId="{FCEEEB72-BBA2-404D-9CCB-15B4E07DEF0B}" srcOrd="0" destOrd="0" parTransId="{BB3E103C-2C56-4EA8-BCDB-35B55F01F140}" sibTransId="{BBB19F71-12BB-433C-B845-C13A6C58D310}"/>
    <dgm:cxn modelId="{64B71E8E-26BB-482F-AA9B-CBEA1E958245}" type="presParOf" srcId="{F6AFCDED-637E-42D3-B579-B1EED9B1FC72}" destId="{859CC535-E8ED-4FBD-9487-70194F3C4B09}" srcOrd="0" destOrd="0" presId="urn:microsoft.com/office/officeart/2005/8/layout/vList5"/>
    <dgm:cxn modelId="{A1C766CC-6D54-4565-B255-F25D14BC0F17}" type="presParOf" srcId="{859CC535-E8ED-4FBD-9487-70194F3C4B09}" destId="{13364605-10A3-4450-9187-D1915F1962F3}" srcOrd="0" destOrd="0" presId="urn:microsoft.com/office/officeart/2005/8/layout/vList5"/>
    <dgm:cxn modelId="{6C2DA2A2-250D-4D79-B095-8E8461B364A8}" type="presParOf" srcId="{859CC535-E8ED-4FBD-9487-70194F3C4B09}" destId="{E2D899CF-ABAD-4B64-8556-C0F23F45B0BC}" srcOrd="1" destOrd="0" presId="urn:microsoft.com/office/officeart/2005/8/layout/vList5"/>
    <dgm:cxn modelId="{89184710-EADF-425B-8C32-84F558101ED4}" type="presParOf" srcId="{F6AFCDED-637E-42D3-B579-B1EED9B1FC72}" destId="{87D5B65F-18BF-4438-8E8F-99BA6B714F72}" srcOrd="1" destOrd="0" presId="urn:microsoft.com/office/officeart/2005/8/layout/vList5"/>
    <dgm:cxn modelId="{530977F5-BBAB-42D8-BCF6-76D4324B2570}" type="presParOf" srcId="{F6AFCDED-637E-42D3-B579-B1EED9B1FC72}" destId="{33585A18-2DB2-4090-A3EF-2E3A8E53E55A}" srcOrd="2" destOrd="0" presId="urn:microsoft.com/office/officeart/2005/8/layout/vList5"/>
    <dgm:cxn modelId="{941EFF55-B648-4745-9A74-373F8A116710}" type="presParOf" srcId="{33585A18-2DB2-4090-A3EF-2E3A8E53E55A}" destId="{50D6E7B9-A02C-42B8-9218-E324CB0BFD3E}" srcOrd="0" destOrd="0" presId="urn:microsoft.com/office/officeart/2005/8/layout/vList5"/>
    <dgm:cxn modelId="{6026A147-0159-4E7C-9D4F-1A86525D2798}" type="presParOf" srcId="{33585A18-2DB2-4090-A3EF-2E3A8E53E55A}" destId="{5631CB04-D1E2-42C6-80A2-13D8229FD298}" srcOrd="1" destOrd="0" presId="urn:microsoft.com/office/officeart/2005/8/layout/vList5"/>
    <dgm:cxn modelId="{B93B27A7-CA96-4D9C-94EB-D84A2C0A7008}" type="presParOf" srcId="{F6AFCDED-637E-42D3-B579-B1EED9B1FC72}" destId="{A04D0F4C-7246-4AAC-BC89-49E6AAFA3C59}" srcOrd="3" destOrd="0" presId="urn:microsoft.com/office/officeart/2005/8/layout/vList5"/>
    <dgm:cxn modelId="{B6E4E91B-1940-4E4F-A260-34A2A1E0C02C}" type="presParOf" srcId="{F6AFCDED-637E-42D3-B579-B1EED9B1FC72}" destId="{C258DDF1-BC2D-4078-87E1-27BF8E845B04}" srcOrd="4" destOrd="0" presId="urn:microsoft.com/office/officeart/2005/8/layout/vList5"/>
    <dgm:cxn modelId="{EE39125D-AD6B-4B0B-BC3E-A58FE308060E}" type="presParOf" srcId="{C258DDF1-BC2D-4078-87E1-27BF8E845B04}" destId="{2C0EB146-53B1-4BB3-AE46-2F5B8AD8C338}" srcOrd="0" destOrd="0" presId="urn:microsoft.com/office/officeart/2005/8/layout/vList5"/>
    <dgm:cxn modelId="{5E857B0E-7E08-4BCD-8EC3-89BFFC0357D4}" type="presParOf" srcId="{C258DDF1-BC2D-4078-87E1-27BF8E845B04}" destId="{58D70352-0389-4029-B245-84F713DEF077}" srcOrd="1" destOrd="0" presId="urn:microsoft.com/office/officeart/2005/8/layout/vList5"/>
    <dgm:cxn modelId="{432179B5-DC0F-4EB6-9C2E-054F178EC29A}" type="presParOf" srcId="{F6AFCDED-637E-42D3-B579-B1EED9B1FC72}" destId="{D5AC813B-3592-4F3F-855F-E77FE06C8C80}" srcOrd="5" destOrd="0" presId="urn:microsoft.com/office/officeart/2005/8/layout/vList5"/>
    <dgm:cxn modelId="{38E91D1A-F5BC-4B07-B849-7E724274585D}" type="presParOf" srcId="{F6AFCDED-637E-42D3-B579-B1EED9B1FC72}" destId="{E583F57A-83D7-4717-BAE8-BED8FF3BCC6E}" srcOrd="6" destOrd="0" presId="urn:microsoft.com/office/officeart/2005/8/layout/vList5"/>
    <dgm:cxn modelId="{C0ACBC63-93C9-4079-B623-45EA64EF5460}" type="presParOf" srcId="{E583F57A-83D7-4717-BAE8-BED8FF3BCC6E}" destId="{5C4DA2A4-FA6F-4F4B-AA87-91DCCD8C6130}" srcOrd="0" destOrd="0" presId="urn:microsoft.com/office/officeart/2005/8/layout/vList5"/>
    <dgm:cxn modelId="{2588CCC8-A034-4242-A751-67C2950D8B3E}" type="presParOf" srcId="{E583F57A-83D7-4717-BAE8-BED8FF3BCC6E}" destId="{E95FD6A7-6AC1-4B9A-A510-E6918CA512AE}" srcOrd="1" destOrd="0" presId="urn:microsoft.com/office/officeart/2005/8/layout/vList5"/>
    <dgm:cxn modelId="{59668555-28E0-4CCC-A416-FCCDC8C49506}" type="presParOf" srcId="{F6AFCDED-637E-42D3-B579-B1EED9B1FC72}" destId="{6F7F56F4-A2EE-47BC-B7FA-B09967AB8F1D}" srcOrd="7" destOrd="0" presId="urn:microsoft.com/office/officeart/2005/8/layout/vList5"/>
    <dgm:cxn modelId="{E8A99379-5E14-4095-93A9-63B266D2C818}" type="presParOf" srcId="{F6AFCDED-637E-42D3-B579-B1EED9B1FC72}" destId="{A772AEA8-D50A-486C-997D-7C03CD9967F7}" srcOrd="8" destOrd="0" presId="urn:microsoft.com/office/officeart/2005/8/layout/vList5"/>
    <dgm:cxn modelId="{65D3049C-E519-485F-97C3-2FA9BE21C601}" type="presParOf" srcId="{A772AEA8-D50A-486C-997D-7C03CD9967F7}" destId="{F713063B-108D-45DA-BF3D-1D13DC42FBD8}" srcOrd="0" destOrd="0" presId="urn:microsoft.com/office/officeart/2005/8/layout/vList5"/>
    <dgm:cxn modelId="{74522BB9-32F0-4193-9395-F9D7E7D73CB1}" type="presParOf" srcId="{A772AEA8-D50A-486C-997D-7C03CD9967F7}" destId="{82C232C7-A89B-41D8-81F0-2F8DCEA3ED60}" srcOrd="1" destOrd="0" presId="urn:microsoft.com/office/officeart/2005/8/layout/vList5"/>
    <dgm:cxn modelId="{3E2E498E-31E1-4C43-948A-E6BA8E427E0A}" type="presParOf" srcId="{F6AFCDED-637E-42D3-B579-B1EED9B1FC72}" destId="{1628C8CF-6DD7-4B8B-8524-11F80828193F}" srcOrd="9" destOrd="0" presId="urn:microsoft.com/office/officeart/2005/8/layout/vList5"/>
    <dgm:cxn modelId="{08E29826-FD1E-4A22-AFF6-12FF6F958F7D}" type="presParOf" srcId="{F6AFCDED-637E-42D3-B579-B1EED9B1FC72}" destId="{C68BCFDA-379D-4DC2-8D82-62B96833C7A4}" srcOrd="10" destOrd="0" presId="urn:microsoft.com/office/officeart/2005/8/layout/vList5"/>
    <dgm:cxn modelId="{C7DAE0D2-FECB-4CB3-925D-0A1446795A0C}" type="presParOf" srcId="{C68BCFDA-379D-4DC2-8D82-62B96833C7A4}" destId="{B64315C2-E6CD-47FC-81BA-CF934398B577}" srcOrd="0" destOrd="0" presId="urn:microsoft.com/office/officeart/2005/8/layout/vList5"/>
    <dgm:cxn modelId="{3453FE2D-4B5B-48C9-8948-B8F70D365B04}" type="presParOf" srcId="{C68BCFDA-379D-4DC2-8D82-62B96833C7A4}" destId="{9B59520C-04A5-4FCC-A2AA-7E6202B9291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881A78-A401-49AA-AA1E-821DEDF0E3D5}"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601CE6E8-3C86-417C-8EBE-C0D9713CDFE8}">
      <dgm:prSet/>
      <dgm:spPr/>
      <dgm:t>
        <a:bodyPr/>
        <a:lstStyle/>
        <a:p>
          <a:pPr>
            <a:defRPr b="1"/>
          </a:pPr>
          <a:r>
            <a:rPr lang="en-US" baseline="0"/>
            <a:t>Data preprocessing</a:t>
          </a:r>
          <a:endParaRPr lang="en-US"/>
        </a:p>
      </dgm:t>
    </dgm:pt>
    <dgm:pt modelId="{6384D0D1-6C20-4198-805F-6434E61F5E22}" type="parTrans" cxnId="{F35B42ED-4B47-4D82-88A9-F588CDAE025E}">
      <dgm:prSet/>
      <dgm:spPr/>
      <dgm:t>
        <a:bodyPr/>
        <a:lstStyle/>
        <a:p>
          <a:endParaRPr lang="en-US"/>
        </a:p>
      </dgm:t>
    </dgm:pt>
    <dgm:pt modelId="{A7EB0C63-B1D1-4B29-BA85-02B5CD720C1B}" type="sibTrans" cxnId="{F35B42ED-4B47-4D82-88A9-F588CDAE025E}">
      <dgm:prSet/>
      <dgm:spPr/>
      <dgm:t>
        <a:bodyPr/>
        <a:lstStyle/>
        <a:p>
          <a:endParaRPr lang="en-US"/>
        </a:p>
      </dgm:t>
    </dgm:pt>
    <dgm:pt modelId="{568B5E3E-D08F-4E84-B6CA-2B0DB6907B4E}">
      <dgm:prSet/>
      <dgm:spPr/>
      <dgm:t>
        <a:bodyPr/>
        <a:lstStyle/>
        <a:p>
          <a:r>
            <a:rPr lang="en-US" baseline="0"/>
            <a:t>Cleaning, transforming, and organizing data so that it can be used for training and evaluation.</a:t>
          </a:r>
          <a:endParaRPr lang="en-US"/>
        </a:p>
      </dgm:t>
    </dgm:pt>
    <dgm:pt modelId="{43109711-BD1F-4DFD-9F8C-F0E38986018D}" type="parTrans" cxnId="{CB745FFF-A19E-44FE-BCF0-5121C4897CEE}">
      <dgm:prSet/>
      <dgm:spPr/>
      <dgm:t>
        <a:bodyPr/>
        <a:lstStyle/>
        <a:p>
          <a:endParaRPr lang="en-US"/>
        </a:p>
      </dgm:t>
    </dgm:pt>
    <dgm:pt modelId="{4DE7FD0B-E463-43F9-96DF-8398E646667C}" type="sibTrans" cxnId="{CB745FFF-A19E-44FE-BCF0-5121C4897CEE}">
      <dgm:prSet/>
      <dgm:spPr/>
      <dgm:t>
        <a:bodyPr/>
        <a:lstStyle/>
        <a:p>
          <a:endParaRPr lang="en-US"/>
        </a:p>
      </dgm:t>
    </dgm:pt>
    <dgm:pt modelId="{9C9BA8E9-80D4-4A0C-ABCF-5CA014916D90}">
      <dgm:prSet/>
      <dgm:spPr/>
      <dgm:t>
        <a:bodyPr/>
        <a:lstStyle/>
        <a:p>
          <a:r>
            <a:rPr lang="en-US" baseline="0"/>
            <a:t>Example: Removing missing values from a dataset, normalizing numerical features, and encoding categorical variables.</a:t>
          </a:r>
          <a:endParaRPr lang="en-US"/>
        </a:p>
      </dgm:t>
    </dgm:pt>
    <dgm:pt modelId="{8E7385AE-40C4-4ABF-B955-CA6FFDD5C315}" type="parTrans" cxnId="{2DD3E132-5BC2-4973-B52D-955DC1354AB3}">
      <dgm:prSet/>
      <dgm:spPr/>
      <dgm:t>
        <a:bodyPr/>
        <a:lstStyle/>
        <a:p>
          <a:endParaRPr lang="en-US"/>
        </a:p>
      </dgm:t>
    </dgm:pt>
    <dgm:pt modelId="{DCFEC7E6-DD4F-4C42-BB26-325B81FA7973}" type="sibTrans" cxnId="{2DD3E132-5BC2-4973-B52D-955DC1354AB3}">
      <dgm:prSet/>
      <dgm:spPr/>
      <dgm:t>
        <a:bodyPr/>
        <a:lstStyle/>
        <a:p>
          <a:endParaRPr lang="en-US"/>
        </a:p>
      </dgm:t>
    </dgm:pt>
    <dgm:pt modelId="{C05EF732-0B37-4C78-95AF-A210E7D8FCF6}">
      <dgm:prSet/>
      <dgm:spPr/>
      <dgm:t>
        <a:bodyPr/>
        <a:lstStyle/>
        <a:p>
          <a:pPr>
            <a:defRPr b="1"/>
          </a:pPr>
          <a:r>
            <a:rPr lang="en-US" baseline="0"/>
            <a:t>Model selection</a:t>
          </a:r>
          <a:endParaRPr lang="en-US"/>
        </a:p>
      </dgm:t>
    </dgm:pt>
    <dgm:pt modelId="{128D3934-05E3-42A7-9056-070214134CCC}" type="parTrans" cxnId="{153B7D64-E064-48BF-BD04-C3ADE3870B03}">
      <dgm:prSet/>
      <dgm:spPr/>
      <dgm:t>
        <a:bodyPr/>
        <a:lstStyle/>
        <a:p>
          <a:endParaRPr lang="en-US"/>
        </a:p>
      </dgm:t>
    </dgm:pt>
    <dgm:pt modelId="{7E7683C4-9558-4281-BE02-50FEDB79F19D}" type="sibTrans" cxnId="{153B7D64-E064-48BF-BD04-C3ADE3870B03}">
      <dgm:prSet/>
      <dgm:spPr/>
      <dgm:t>
        <a:bodyPr/>
        <a:lstStyle/>
        <a:p>
          <a:endParaRPr lang="en-US"/>
        </a:p>
      </dgm:t>
    </dgm:pt>
    <dgm:pt modelId="{191131CD-69EB-41F9-AD7C-61E1DAE0E8D9}">
      <dgm:prSet/>
      <dgm:spPr/>
      <dgm:t>
        <a:bodyPr/>
        <a:lstStyle/>
        <a:p>
          <a:r>
            <a:rPr lang="en-US" baseline="0"/>
            <a:t>Choosing the appropriate algorithm and hyperparameters to create models that meet specific business and technical requirements.</a:t>
          </a:r>
          <a:endParaRPr lang="en-US"/>
        </a:p>
      </dgm:t>
    </dgm:pt>
    <dgm:pt modelId="{84D4BE9D-AF63-40F5-99D6-124DCC89C32E}" type="parTrans" cxnId="{25EF9C92-3306-49D4-9B57-102613256CBD}">
      <dgm:prSet/>
      <dgm:spPr/>
      <dgm:t>
        <a:bodyPr/>
        <a:lstStyle/>
        <a:p>
          <a:endParaRPr lang="en-US"/>
        </a:p>
      </dgm:t>
    </dgm:pt>
    <dgm:pt modelId="{A1B18B42-319F-45B7-8D9C-B10EB0056088}" type="sibTrans" cxnId="{25EF9C92-3306-49D4-9B57-102613256CBD}">
      <dgm:prSet/>
      <dgm:spPr/>
      <dgm:t>
        <a:bodyPr/>
        <a:lstStyle/>
        <a:p>
          <a:endParaRPr lang="en-US"/>
        </a:p>
      </dgm:t>
    </dgm:pt>
    <dgm:pt modelId="{84FFDCDB-1B31-4632-9FB2-B3648A6D9A14}">
      <dgm:prSet/>
      <dgm:spPr/>
      <dgm:t>
        <a:bodyPr/>
        <a:lstStyle/>
        <a:p>
          <a:r>
            <a:rPr lang="en-US" baseline="0"/>
            <a:t>Example: Deciding whether to use a linear regression or a decision tree algorithm to predict sales, and selecting appropriate values for parameters such as learning rate or regularization.</a:t>
          </a:r>
          <a:endParaRPr lang="en-US"/>
        </a:p>
      </dgm:t>
    </dgm:pt>
    <dgm:pt modelId="{F688BD71-14E6-4AC5-BADD-BE726B3CB5D3}" type="parTrans" cxnId="{15DBAB50-8782-4F3E-A860-A9EF856FCA60}">
      <dgm:prSet/>
      <dgm:spPr/>
      <dgm:t>
        <a:bodyPr/>
        <a:lstStyle/>
        <a:p>
          <a:endParaRPr lang="en-US"/>
        </a:p>
      </dgm:t>
    </dgm:pt>
    <dgm:pt modelId="{72451D8E-22C3-4BA8-A093-4E73C17C682E}" type="sibTrans" cxnId="{15DBAB50-8782-4F3E-A860-A9EF856FCA60}">
      <dgm:prSet/>
      <dgm:spPr/>
      <dgm:t>
        <a:bodyPr/>
        <a:lstStyle/>
        <a:p>
          <a:endParaRPr lang="en-US"/>
        </a:p>
      </dgm:t>
    </dgm:pt>
    <dgm:pt modelId="{1FA7F08A-FA87-4769-B921-8AE9F2EAD44D}">
      <dgm:prSet/>
      <dgm:spPr/>
      <dgm:t>
        <a:bodyPr/>
        <a:lstStyle/>
        <a:p>
          <a:pPr>
            <a:defRPr b="1"/>
          </a:pPr>
          <a:r>
            <a:rPr lang="en-US" baseline="0"/>
            <a:t>Model training</a:t>
          </a:r>
          <a:endParaRPr lang="en-US"/>
        </a:p>
      </dgm:t>
    </dgm:pt>
    <dgm:pt modelId="{F48CA9EB-78E8-47DC-A0F6-38B864CB0D60}" type="parTrans" cxnId="{8A236218-AD9B-46CD-A3D4-8C62D529C16A}">
      <dgm:prSet/>
      <dgm:spPr/>
      <dgm:t>
        <a:bodyPr/>
        <a:lstStyle/>
        <a:p>
          <a:endParaRPr lang="en-US"/>
        </a:p>
      </dgm:t>
    </dgm:pt>
    <dgm:pt modelId="{AE5C7C85-0E62-42E5-9735-71A7489CAE51}" type="sibTrans" cxnId="{8A236218-AD9B-46CD-A3D4-8C62D529C16A}">
      <dgm:prSet/>
      <dgm:spPr/>
      <dgm:t>
        <a:bodyPr/>
        <a:lstStyle/>
        <a:p>
          <a:endParaRPr lang="en-US"/>
        </a:p>
      </dgm:t>
    </dgm:pt>
    <dgm:pt modelId="{42C702E6-5948-429C-AECC-25C854DA9A5D}">
      <dgm:prSet/>
      <dgm:spPr/>
      <dgm:t>
        <a:bodyPr/>
        <a:lstStyle/>
        <a:p>
          <a:r>
            <a:rPr lang="en-US" baseline="0"/>
            <a:t>Using data to train models, and optimizing them for specific use cases.</a:t>
          </a:r>
          <a:endParaRPr lang="en-US"/>
        </a:p>
      </dgm:t>
    </dgm:pt>
    <dgm:pt modelId="{F57D8E7E-D149-4BF3-B2AD-E445E7506E7E}" type="parTrans" cxnId="{8E041523-C2C3-43AA-AEE4-E2CF9ED4B5A4}">
      <dgm:prSet/>
      <dgm:spPr/>
      <dgm:t>
        <a:bodyPr/>
        <a:lstStyle/>
        <a:p>
          <a:endParaRPr lang="en-US"/>
        </a:p>
      </dgm:t>
    </dgm:pt>
    <dgm:pt modelId="{371BA6FC-E0BC-45F9-8C01-ED44489AACCB}" type="sibTrans" cxnId="{8E041523-C2C3-43AA-AEE4-E2CF9ED4B5A4}">
      <dgm:prSet/>
      <dgm:spPr/>
      <dgm:t>
        <a:bodyPr/>
        <a:lstStyle/>
        <a:p>
          <a:endParaRPr lang="en-US"/>
        </a:p>
      </dgm:t>
    </dgm:pt>
    <dgm:pt modelId="{7AC00032-57DA-418D-8A7C-657800A17155}">
      <dgm:prSet/>
      <dgm:spPr/>
      <dgm:t>
        <a:bodyPr/>
        <a:lstStyle/>
        <a:p>
          <a:r>
            <a:rPr lang="en-US" baseline="0" dirty="0"/>
            <a:t>Example: Using historical sales data to train a machine learning model that predicts future sales, and adjusting the model's parameters to maximize accuracy.</a:t>
          </a:r>
          <a:endParaRPr lang="en-US" dirty="0"/>
        </a:p>
      </dgm:t>
    </dgm:pt>
    <dgm:pt modelId="{DBB7E8EA-1A43-4AAC-819E-A842A684176C}" type="parTrans" cxnId="{FA1920AD-2107-4DBE-AF8A-B36CB9217B3B}">
      <dgm:prSet/>
      <dgm:spPr/>
      <dgm:t>
        <a:bodyPr/>
        <a:lstStyle/>
        <a:p>
          <a:endParaRPr lang="en-US"/>
        </a:p>
      </dgm:t>
    </dgm:pt>
    <dgm:pt modelId="{0B010F89-8EA9-4D45-A411-50B93274EAF7}" type="sibTrans" cxnId="{FA1920AD-2107-4DBE-AF8A-B36CB9217B3B}">
      <dgm:prSet/>
      <dgm:spPr/>
      <dgm:t>
        <a:bodyPr/>
        <a:lstStyle/>
        <a:p>
          <a:endParaRPr lang="en-US"/>
        </a:p>
      </dgm:t>
    </dgm:pt>
    <dgm:pt modelId="{D3CC6E55-9F7D-43D5-B2B4-142DCA033398}" type="pres">
      <dgm:prSet presAssocID="{17881A78-A401-49AA-AA1E-821DEDF0E3D5}" presName="linear" presStyleCnt="0">
        <dgm:presLayoutVars>
          <dgm:dir/>
          <dgm:animLvl val="lvl"/>
          <dgm:resizeHandles val="exact"/>
        </dgm:presLayoutVars>
      </dgm:prSet>
      <dgm:spPr/>
    </dgm:pt>
    <dgm:pt modelId="{4BF731AC-32FC-4FAF-A772-AC4A0C0A6CB5}" type="pres">
      <dgm:prSet presAssocID="{601CE6E8-3C86-417C-8EBE-C0D9713CDFE8}" presName="parentLin" presStyleCnt="0"/>
      <dgm:spPr/>
    </dgm:pt>
    <dgm:pt modelId="{48C931FF-E041-49CD-832C-774F6B77A476}" type="pres">
      <dgm:prSet presAssocID="{601CE6E8-3C86-417C-8EBE-C0D9713CDFE8}" presName="parentLeftMargin" presStyleLbl="node1" presStyleIdx="0" presStyleCnt="3"/>
      <dgm:spPr/>
    </dgm:pt>
    <dgm:pt modelId="{893FCD87-B0D2-4705-89AE-899310FD026D}" type="pres">
      <dgm:prSet presAssocID="{601CE6E8-3C86-417C-8EBE-C0D9713CDFE8}" presName="parentText" presStyleLbl="node1" presStyleIdx="0" presStyleCnt="3">
        <dgm:presLayoutVars>
          <dgm:chMax val="0"/>
          <dgm:bulletEnabled val="1"/>
        </dgm:presLayoutVars>
      </dgm:prSet>
      <dgm:spPr/>
    </dgm:pt>
    <dgm:pt modelId="{B3CF8B8D-B423-47B3-B786-176F9CDA0A65}" type="pres">
      <dgm:prSet presAssocID="{601CE6E8-3C86-417C-8EBE-C0D9713CDFE8}" presName="negativeSpace" presStyleCnt="0"/>
      <dgm:spPr/>
    </dgm:pt>
    <dgm:pt modelId="{2379525E-A77F-4AA0-93EB-8E4CE63AB81D}" type="pres">
      <dgm:prSet presAssocID="{601CE6E8-3C86-417C-8EBE-C0D9713CDFE8}" presName="childText" presStyleLbl="conFgAcc1" presStyleIdx="0" presStyleCnt="3">
        <dgm:presLayoutVars>
          <dgm:bulletEnabled val="1"/>
        </dgm:presLayoutVars>
      </dgm:prSet>
      <dgm:spPr/>
    </dgm:pt>
    <dgm:pt modelId="{F76C0CA4-CCE4-4841-9223-1B23DA2AE913}" type="pres">
      <dgm:prSet presAssocID="{A7EB0C63-B1D1-4B29-BA85-02B5CD720C1B}" presName="spaceBetweenRectangles" presStyleCnt="0"/>
      <dgm:spPr/>
    </dgm:pt>
    <dgm:pt modelId="{9D50A3C2-4FA9-4DE8-847F-9472F567F2B9}" type="pres">
      <dgm:prSet presAssocID="{C05EF732-0B37-4C78-95AF-A210E7D8FCF6}" presName="parentLin" presStyleCnt="0"/>
      <dgm:spPr/>
    </dgm:pt>
    <dgm:pt modelId="{8CB4E74C-28E6-4E7A-A99B-D7681495D96C}" type="pres">
      <dgm:prSet presAssocID="{C05EF732-0B37-4C78-95AF-A210E7D8FCF6}" presName="parentLeftMargin" presStyleLbl="node1" presStyleIdx="0" presStyleCnt="3"/>
      <dgm:spPr/>
    </dgm:pt>
    <dgm:pt modelId="{679E5B3C-157C-475A-A5B4-8D48905EBCB6}" type="pres">
      <dgm:prSet presAssocID="{C05EF732-0B37-4C78-95AF-A210E7D8FCF6}" presName="parentText" presStyleLbl="node1" presStyleIdx="1" presStyleCnt="3">
        <dgm:presLayoutVars>
          <dgm:chMax val="0"/>
          <dgm:bulletEnabled val="1"/>
        </dgm:presLayoutVars>
      </dgm:prSet>
      <dgm:spPr/>
    </dgm:pt>
    <dgm:pt modelId="{4E1A2EFD-A8D1-41E7-8138-1DBA2D03AABA}" type="pres">
      <dgm:prSet presAssocID="{C05EF732-0B37-4C78-95AF-A210E7D8FCF6}" presName="negativeSpace" presStyleCnt="0"/>
      <dgm:spPr/>
    </dgm:pt>
    <dgm:pt modelId="{1C394970-82F1-4175-B629-607322084CFD}" type="pres">
      <dgm:prSet presAssocID="{C05EF732-0B37-4C78-95AF-A210E7D8FCF6}" presName="childText" presStyleLbl="conFgAcc1" presStyleIdx="1" presStyleCnt="3">
        <dgm:presLayoutVars>
          <dgm:bulletEnabled val="1"/>
        </dgm:presLayoutVars>
      </dgm:prSet>
      <dgm:spPr/>
    </dgm:pt>
    <dgm:pt modelId="{CCDF4F7F-398E-4059-AC92-BEE012DB826B}" type="pres">
      <dgm:prSet presAssocID="{7E7683C4-9558-4281-BE02-50FEDB79F19D}" presName="spaceBetweenRectangles" presStyleCnt="0"/>
      <dgm:spPr/>
    </dgm:pt>
    <dgm:pt modelId="{24F092EF-E22C-4197-B879-BE08505B7A6C}" type="pres">
      <dgm:prSet presAssocID="{1FA7F08A-FA87-4769-B921-8AE9F2EAD44D}" presName="parentLin" presStyleCnt="0"/>
      <dgm:spPr/>
    </dgm:pt>
    <dgm:pt modelId="{BEDE57BC-1ECC-4BA4-A295-35AB8548A21E}" type="pres">
      <dgm:prSet presAssocID="{1FA7F08A-FA87-4769-B921-8AE9F2EAD44D}" presName="parentLeftMargin" presStyleLbl="node1" presStyleIdx="1" presStyleCnt="3"/>
      <dgm:spPr/>
    </dgm:pt>
    <dgm:pt modelId="{7474B332-FCEF-4CE6-A9CA-9DBDFBA177A7}" type="pres">
      <dgm:prSet presAssocID="{1FA7F08A-FA87-4769-B921-8AE9F2EAD44D}" presName="parentText" presStyleLbl="node1" presStyleIdx="2" presStyleCnt="3">
        <dgm:presLayoutVars>
          <dgm:chMax val="0"/>
          <dgm:bulletEnabled val="1"/>
        </dgm:presLayoutVars>
      </dgm:prSet>
      <dgm:spPr/>
    </dgm:pt>
    <dgm:pt modelId="{AAD3190C-B61E-463D-9B1E-061B08FC26E4}" type="pres">
      <dgm:prSet presAssocID="{1FA7F08A-FA87-4769-B921-8AE9F2EAD44D}" presName="negativeSpace" presStyleCnt="0"/>
      <dgm:spPr/>
    </dgm:pt>
    <dgm:pt modelId="{C2AD3861-741F-4730-801D-EF91AD73FFCF}" type="pres">
      <dgm:prSet presAssocID="{1FA7F08A-FA87-4769-B921-8AE9F2EAD44D}" presName="childText" presStyleLbl="conFgAcc1" presStyleIdx="2" presStyleCnt="3">
        <dgm:presLayoutVars>
          <dgm:bulletEnabled val="1"/>
        </dgm:presLayoutVars>
      </dgm:prSet>
      <dgm:spPr/>
    </dgm:pt>
  </dgm:ptLst>
  <dgm:cxnLst>
    <dgm:cxn modelId="{8A236218-AD9B-46CD-A3D4-8C62D529C16A}" srcId="{17881A78-A401-49AA-AA1E-821DEDF0E3D5}" destId="{1FA7F08A-FA87-4769-B921-8AE9F2EAD44D}" srcOrd="2" destOrd="0" parTransId="{F48CA9EB-78E8-47DC-A0F6-38B864CB0D60}" sibTransId="{AE5C7C85-0E62-42E5-9735-71A7489CAE51}"/>
    <dgm:cxn modelId="{8E041523-C2C3-43AA-AEE4-E2CF9ED4B5A4}" srcId="{1FA7F08A-FA87-4769-B921-8AE9F2EAD44D}" destId="{42C702E6-5948-429C-AECC-25C854DA9A5D}" srcOrd="0" destOrd="0" parTransId="{F57D8E7E-D149-4BF3-B2AD-E445E7506E7E}" sibTransId="{371BA6FC-E0BC-45F9-8C01-ED44489AACCB}"/>
    <dgm:cxn modelId="{2DD3E132-5BC2-4973-B52D-955DC1354AB3}" srcId="{601CE6E8-3C86-417C-8EBE-C0D9713CDFE8}" destId="{9C9BA8E9-80D4-4A0C-ABCF-5CA014916D90}" srcOrd="1" destOrd="0" parTransId="{8E7385AE-40C4-4ABF-B955-CA6FFDD5C315}" sibTransId="{DCFEC7E6-DD4F-4C42-BB26-325B81FA7973}"/>
    <dgm:cxn modelId="{9470713E-80E1-4ABC-8930-AA0FE8E57DFD}" type="presOf" srcId="{17881A78-A401-49AA-AA1E-821DEDF0E3D5}" destId="{D3CC6E55-9F7D-43D5-B2B4-142DCA033398}" srcOrd="0" destOrd="0" presId="urn:microsoft.com/office/officeart/2005/8/layout/list1"/>
    <dgm:cxn modelId="{153B7D64-E064-48BF-BD04-C3ADE3870B03}" srcId="{17881A78-A401-49AA-AA1E-821DEDF0E3D5}" destId="{C05EF732-0B37-4C78-95AF-A210E7D8FCF6}" srcOrd="1" destOrd="0" parTransId="{128D3934-05E3-42A7-9056-070214134CCC}" sibTransId="{7E7683C4-9558-4281-BE02-50FEDB79F19D}"/>
    <dgm:cxn modelId="{B0DA554B-08B5-405C-A7D4-785AD55030C6}" type="presOf" srcId="{191131CD-69EB-41F9-AD7C-61E1DAE0E8D9}" destId="{1C394970-82F1-4175-B629-607322084CFD}" srcOrd="0" destOrd="0" presId="urn:microsoft.com/office/officeart/2005/8/layout/list1"/>
    <dgm:cxn modelId="{15DBAB50-8782-4F3E-A860-A9EF856FCA60}" srcId="{C05EF732-0B37-4C78-95AF-A210E7D8FCF6}" destId="{84FFDCDB-1B31-4632-9FB2-B3648A6D9A14}" srcOrd="1" destOrd="0" parTransId="{F688BD71-14E6-4AC5-BADD-BE726B3CB5D3}" sibTransId="{72451D8E-22C3-4BA8-A093-4E73C17C682E}"/>
    <dgm:cxn modelId="{6A43D453-695A-428D-B198-A060101F0ADD}" type="presOf" srcId="{601CE6E8-3C86-417C-8EBE-C0D9713CDFE8}" destId="{48C931FF-E041-49CD-832C-774F6B77A476}" srcOrd="0" destOrd="0" presId="urn:microsoft.com/office/officeart/2005/8/layout/list1"/>
    <dgm:cxn modelId="{63776656-F397-4333-9E04-E9D7F72F8CAB}" type="presOf" srcId="{9C9BA8E9-80D4-4A0C-ABCF-5CA014916D90}" destId="{2379525E-A77F-4AA0-93EB-8E4CE63AB81D}" srcOrd="0" destOrd="1" presId="urn:microsoft.com/office/officeart/2005/8/layout/list1"/>
    <dgm:cxn modelId="{372E8F7A-FA46-45F3-9240-48C416B9431B}" type="presOf" srcId="{C05EF732-0B37-4C78-95AF-A210E7D8FCF6}" destId="{679E5B3C-157C-475A-A5B4-8D48905EBCB6}" srcOrd="1" destOrd="0" presId="urn:microsoft.com/office/officeart/2005/8/layout/list1"/>
    <dgm:cxn modelId="{D05F698D-EF5D-4E23-A98C-69A6055AB48E}" type="presOf" srcId="{601CE6E8-3C86-417C-8EBE-C0D9713CDFE8}" destId="{893FCD87-B0D2-4705-89AE-899310FD026D}" srcOrd="1" destOrd="0" presId="urn:microsoft.com/office/officeart/2005/8/layout/list1"/>
    <dgm:cxn modelId="{25EF9C92-3306-49D4-9B57-102613256CBD}" srcId="{C05EF732-0B37-4C78-95AF-A210E7D8FCF6}" destId="{191131CD-69EB-41F9-AD7C-61E1DAE0E8D9}" srcOrd="0" destOrd="0" parTransId="{84D4BE9D-AF63-40F5-99D6-124DCC89C32E}" sibTransId="{A1B18B42-319F-45B7-8D9C-B10EB0056088}"/>
    <dgm:cxn modelId="{151651A9-7306-4331-B6F8-B0FE60D5B4B3}" type="presOf" srcId="{C05EF732-0B37-4C78-95AF-A210E7D8FCF6}" destId="{8CB4E74C-28E6-4E7A-A99B-D7681495D96C}" srcOrd="0" destOrd="0" presId="urn:microsoft.com/office/officeart/2005/8/layout/list1"/>
    <dgm:cxn modelId="{C1B86FAB-4C64-4725-B37E-11ED53D08D5D}" type="presOf" srcId="{42C702E6-5948-429C-AECC-25C854DA9A5D}" destId="{C2AD3861-741F-4730-801D-EF91AD73FFCF}" srcOrd="0" destOrd="0" presId="urn:microsoft.com/office/officeart/2005/8/layout/list1"/>
    <dgm:cxn modelId="{FA1920AD-2107-4DBE-AF8A-B36CB9217B3B}" srcId="{1FA7F08A-FA87-4769-B921-8AE9F2EAD44D}" destId="{7AC00032-57DA-418D-8A7C-657800A17155}" srcOrd="1" destOrd="0" parTransId="{DBB7E8EA-1A43-4AAC-819E-A842A684176C}" sibTransId="{0B010F89-8EA9-4D45-A411-50B93274EAF7}"/>
    <dgm:cxn modelId="{E5B953BB-3770-4A99-BA90-9F84114CD7BC}" type="presOf" srcId="{84FFDCDB-1B31-4632-9FB2-B3648A6D9A14}" destId="{1C394970-82F1-4175-B629-607322084CFD}" srcOrd="0" destOrd="1" presId="urn:microsoft.com/office/officeart/2005/8/layout/list1"/>
    <dgm:cxn modelId="{56B569BC-9AF9-4E5B-B7E5-232F3E4A63CD}" type="presOf" srcId="{1FA7F08A-FA87-4769-B921-8AE9F2EAD44D}" destId="{7474B332-FCEF-4CE6-A9CA-9DBDFBA177A7}" srcOrd="1" destOrd="0" presId="urn:microsoft.com/office/officeart/2005/8/layout/list1"/>
    <dgm:cxn modelId="{12F312DE-9115-4977-A23E-EE8605668B4B}" type="presOf" srcId="{1FA7F08A-FA87-4769-B921-8AE9F2EAD44D}" destId="{BEDE57BC-1ECC-4BA4-A295-35AB8548A21E}" srcOrd="0" destOrd="0" presId="urn:microsoft.com/office/officeart/2005/8/layout/list1"/>
    <dgm:cxn modelId="{F35B42ED-4B47-4D82-88A9-F588CDAE025E}" srcId="{17881A78-A401-49AA-AA1E-821DEDF0E3D5}" destId="{601CE6E8-3C86-417C-8EBE-C0D9713CDFE8}" srcOrd="0" destOrd="0" parTransId="{6384D0D1-6C20-4198-805F-6434E61F5E22}" sibTransId="{A7EB0C63-B1D1-4B29-BA85-02B5CD720C1B}"/>
    <dgm:cxn modelId="{814A56F1-C78B-4B9A-9B60-1A7B54004F60}" type="presOf" srcId="{7AC00032-57DA-418D-8A7C-657800A17155}" destId="{C2AD3861-741F-4730-801D-EF91AD73FFCF}" srcOrd="0" destOrd="1" presId="urn:microsoft.com/office/officeart/2005/8/layout/list1"/>
    <dgm:cxn modelId="{7040E3FE-F507-4E28-98B7-7565DE19C0CB}" type="presOf" srcId="{568B5E3E-D08F-4E84-B6CA-2B0DB6907B4E}" destId="{2379525E-A77F-4AA0-93EB-8E4CE63AB81D}" srcOrd="0" destOrd="0" presId="urn:microsoft.com/office/officeart/2005/8/layout/list1"/>
    <dgm:cxn modelId="{CB745FFF-A19E-44FE-BCF0-5121C4897CEE}" srcId="{601CE6E8-3C86-417C-8EBE-C0D9713CDFE8}" destId="{568B5E3E-D08F-4E84-B6CA-2B0DB6907B4E}" srcOrd="0" destOrd="0" parTransId="{43109711-BD1F-4DFD-9F8C-F0E38986018D}" sibTransId="{4DE7FD0B-E463-43F9-96DF-8398E646667C}"/>
    <dgm:cxn modelId="{8201F8D5-28A5-4BFE-A361-1C09E3829AB4}" type="presParOf" srcId="{D3CC6E55-9F7D-43D5-B2B4-142DCA033398}" destId="{4BF731AC-32FC-4FAF-A772-AC4A0C0A6CB5}" srcOrd="0" destOrd="0" presId="urn:microsoft.com/office/officeart/2005/8/layout/list1"/>
    <dgm:cxn modelId="{930DD575-9B18-4988-9D35-0F4986BDEC6E}" type="presParOf" srcId="{4BF731AC-32FC-4FAF-A772-AC4A0C0A6CB5}" destId="{48C931FF-E041-49CD-832C-774F6B77A476}" srcOrd="0" destOrd="0" presId="urn:microsoft.com/office/officeart/2005/8/layout/list1"/>
    <dgm:cxn modelId="{86CFC106-75CD-44DA-9793-EE4D174B9116}" type="presParOf" srcId="{4BF731AC-32FC-4FAF-A772-AC4A0C0A6CB5}" destId="{893FCD87-B0D2-4705-89AE-899310FD026D}" srcOrd="1" destOrd="0" presId="urn:microsoft.com/office/officeart/2005/8/layout/list1"/>
    <dgm:cxn modelId="{4D61F88C-0B93-4EBC-B8B8-403E2BFC074D}" type="presParOf" srcId="{D3CC6E55-9F7D-43D5-B2B4-142DCA033398}" destId="{B3CF8B8D-B423-47B3-B786-176F9CDA0A65}" srcOrd="1" destOrd="0" presId="urn:microsoft.com/office/officeart/2005/8/layout/list1"/>
    <dgm:cxn modelId="{D5D2497C-327A-4DF6-886D-F51C7AFEB29A}" type="presParOf" srcId="{D3CC6E55-9F7D-43D5-B2B4-142DCA033398}" destId="{2379525E-A77F-4AA0-93EB-8E4CE63AB81D}" srcOrd="2" destOrd="0" presId="urn:microsoft.com/office/officeart/2005/8/layout/list1"/>
    <dgm:cxn modelId="{46A8EC45-270D-4B3A-9771-624872300ADC}" type="presParOf" srcId="{D3CC6E55-9F7D-43D5-B2B4-142DCA033398}" destId="{F76C0CA4-CCE4-4841-9223-1B23DA2AE913}" srcOrd="3" destOrd="0" presId="urn:microsoft.com/office/officeart/2005/8/layout/list1"/>
    <dgm:cxn modelId="{47FAD920-505C-4155-AE23-C0B350A022B3}" type="presParOf" srcId="{D3CC6E55-9F7D-43D5-B2B4-142DCA033398}" destId="{9D50A3C2-4FA9-4DE8-847F-9472F567F2B9}" srcOrd="4" destOrd="0" presId="urn:microsoft.com/office/officeart/2005/8/layout/list1"/>
    <dgm:cxn modelId="{3B4A4B23-96EB-460D-9525-88B4E30FA864}" type="presParOf" srcId="{9D50A3C2-4FA9-4DE8-847F-9472F567F2B9}" destId="{8CB4E74C-28E6-4E7A-A99B-D7681495D96C}" srcOrd="0" destOrd="0" presId="urn:microsoft.com/office/officeart/2005/8/layout/list1"/>
    <dgm:cxn modelId="{8D439B5A-A4D2-4045-896D-1DF0F676E619}" type="presParOf" srcId="{9D50A3C2-4FA9-4DE8-847F-9472F567F2B9}" destId="{679E5B3C-157C-475A-A5B4-8D48905EBCB6}" srcOrd="1" destOrd="0" presId="urn:microsoft.com/office/officeart/2005/8/layout/list1"/>
    <dgm:cxn modelId="{8D064154-87CC-4D61-ABA1-DC1B7E8BE076}" type="presParOf" srcId="{D3CC6E55-9F7D-43D5-B2B4-142DCA033398}" destId="{4E1A2EFD-A8D1-41E7-8138-1DBA2D03AABA}" srcOrd="5" destOrd="0" presId="urn:microsoft.com/office/officeart/2005/8/layout/list1"/>
    <dgm:cxn modelId="{1D4E0BA0-C1E3-42E5-8BB6-A53202409A0A}" type="presParOf" srcId="{D3CC6E55-9F7D-43D5-B2B4-142DCA033398}" destId="{1C394970-82F1-4175-B629-607322084CFD}" srcOrd="6" destOrd="0" presId="urn:microsoft.com/office/officeart/2005/8/layout/list1"/>
    <dgm:cxn modelId="{2E86C2CF-2E42-4535-95D1-8D0CEFF60BA9}" type="presParOf" srcId="{D3CC6E55-9F7D-43D5-B2B4-142DCA033398}" destId="{CCDF4F7F-398E-4059-AC92-BEE012DB826B}" srcOrd="7" destOrd="0" presId="urn:microsoft.com/office/officeart/2005/8/layout/list1"/>
    <dgm:cxn modelId="{42565841-4B89-45A1-9C1E-6D25D5558558}" type="presParOf" srcId="{D3CC6E55-9F7D-43D5-B2B4-142DCA033398}" destId="{24F092EF-E22C-4197-B879-BE08505B7A6C}" srcOrd="8" destOrd="0" presId="urn:microsoft.com/office/officeart/2005/8/layout/list1"/>
    <dgm:cxn modelId="{1A91B3AA-6984-40FA-9040-64DE2C0D740D}" type="presParOf" srcId="{24F092EF-E22C-4197-B879-BE08505B7A6C}" destId="{BEDE57BC-1ECC-4BA4-A295-35AB8548A21E}" srcOrd="0" destOrd="0" presId="urn:microsoft.com/office/officeart/2005/8/layout/list1"/>
    <dgm:cxn modelId="{4CF32E0F-ABDB-4B7C-977C-1AD44D22295A}" type="presParOf" srcId="{24F092EF-E22C-4197-B879-BE08505B7A6C}" destId="{7474B332-FCEF-4CE6-A9CA-9DBDFBA177A7}" srcOrd="1" destOrd="0" presId="urn:microsoft.com/office/officeart/2005/8/layout/list1"/>
    <dgm:cxn modelId="{14040634-9026-4B19-BEA3-E255B0C82604}" type="presParOf" srcId="{D3CC6E55-9F7D-43D5-B2B4-142DCA033398}" destId="{AAD3190C-B61E-463D-9B1E-061B08FC26E4}" srcOrd="9" destOrd="0" presId="urn:microsoft.com/office/officeart/2005/8/layout/list1"/>
    <dgm:cxn modelId="{BFA63FD6-17ED-4E12-AB8A-5FA82CA5FCD6}" type="presParOf" srcId="{D3CC6E55-9F7D-43D5-B2B4-142DCA033398}" destId="{C2AD3861-741F-4730-801D-EF91AD73FFC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74EE5C-5992-440C-8583-74A9F49F3B9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9E30831-2EA7-4AC0-B7F7-CEE4EC18EF88}">
      <dgm:prSet/>
      <dgm:spPr/>
      <dgm:t>
        <a:bodyPr/>
        <a:lstStyle/>
        <a:p>
          <a:r>
            <a:rPr lang="en-US" baseline="0" dirty="0"/>
            <a:t>Model Testing</a:t>
          </a:r>
          <a:endParaRPr lang="en-US" dirty="0"/>
        </a:p>
      </dgm:t>
    </dgm:pt>
    <dgm:pt modelId="{5EB32304-0246-48A1-9BFD-6C625921FB18}" type="parTrans" cxnId="{10158FF9-56AB-4B05-97D0-0F892BA58202}">
      <dgm:prSet/>
      <dgm:spPr/>
      <dgm:t>
        <a:bodyPr/>
        <a:lstStyle/>
        <a:p>
          <a:endParaRPr lang="en-US"/>
        </a:p>
      </dgm:t>
    </dgm:pt>
    <dgm:pt modelId="{F10BB881-10A7-416E-A4F8-E0DE50878C3F}" type="sibTrans" cxnId="{10158FF9-56AB-4B05-97D0-0F892BA58202}">
      <dgm:prSet/>
      <dgm:spPr/>
      <dgm:t>
        <a:bodyPr/>
        <a:lstStyle/>
        <a:p>
          <a:endParaRPr lang="en-US"/>
        </a:p>
      </dgm:t>
    </dgm:pt>
    <dgm:pt modelId="{13BCEBA9-8D92-41E8-B57E-FBD42E411293}">
      <dgm:prSet/>
      <dgm:spPr/>
      <dgm:t>
        <a:bodyPr/>
        <a:lstStyle/>
        <a:p>
          <a:r>
            <a:rPr lang="en-US" baseline="0"/>
            <a:t>Integrating models into production environments, often using containerization technologies such as Docker, and ensuring they can scale and operate reliably.</a:t>
          </a:r>
          <a:endParaRPr lang="en-US"/>
        </a:p>
      </dgm:t>
    </dgm:pt>
    <dgm:pt modelId="{A8C68588-9904-47D0-830B-63ED7A9C1B23}" type="parTrans" cxnId="{08B69ECB-EA16-41C0-9BF7-61974A43F3AB}">
      <dgm:prSet/>
      <dgm:spPr/>
      <dgm:t>
        <a:bodyPr/>
        <a:lstStyle/>
        <a:p>
          <a:endParaRPr lang="en-US"/>
        </a:p>
      </dgm:t>
    </dgm:pt>
    <dgm:pt modelId="{048082B0-F03C-48C3-BF79-427767BDA1E5}" type="sibTrans" cxnId="{08B69ECB-EA16-41C0-9BF7-61974A43F3AB}">
      <dgm:prSet/>
      <dgm:spPr/>
      <dgm:t>
        <a:bodyPr/>
        <a:lstStyle/>
        <a:p>
          <a:endParaRPr lang="en-US"/>
        </a:p>
      </dgm:t>
    </dgm:pt>
    <dgm:pt modelId="{3DB94B07-9B12-492A-9B17-1E5ED8EB8F3C}">
      <dgm:prSet/>
      <dgm:spPr/>
      <dgm:t>
        <a:bodyPr/>
        <a:lstStyle/>
        <a:p>
          <a:r>
            <a:rPr lang="en-US" baseline="0" dirty="0"/>
            <a:t>Example: Deploying a machine learning model as a web service that can be accessed by other applications, and monitoring its performance to ensure it meets service level agreements.</a:t>
          </a:r>
          <a:endParaRPr lang="en-US" dirty="0"/>
        </a:p>
      </dgm:t>
    </dgm:pt>
    <dgm:pt modelId="{EA7A4A15-5722-4A81-9D33-C82440FE245C}" type="parTrans" cxnId="{BC168561-1C58-4D7E-BD13-A105776E70AC}">
      <dgm:prSet/>
      <dgm:spPr/>
      <dgm:t>
        <a:bodyPr/>
        <a:lstStyle/>
        <a:p>
          <a:endParaRPr lang="en-US"/>
        </a:p>
      </dgm:t>
    </dgm:pt>
    <dgm:pt modelId="{CDE80CAD-D261-4616-8C86-4DF7A6C16D1F}" type="sibTrans" cxnId="{BC168561-1C58-4D7E-BD13-A105776E70AC}">
      <dgm:prSet/>
      <dgm:spPr/>
      <dgm:t>
        <a:bodyPr/>
        <a:lstStyle/>
        <a:p>
          <a:endParaRPr lang="en-US"/>
        </a:p>
      </dgm:t>
    </dgm:pt>
    <dgm:pt modelId="{E3100BE5-5AF0-4F1F-9ABF-4E01F8DCE527}">
      <dgm:prSet/>
      <dgm:spPr/>
      <dgm:t>
        <a:bodyPr/>
        <a:lstStyle/>
        <a:p>
          <a:r>
            <a:rPr lang="en-US" baseline="0"/>
            <a:t>Model monitoring</a:t>
          </a:r>
          <a:endParaRPr lang="en-US"/>
        </a:p>
      </dgm:t>
    </dgm:pt>
    <dgm:pt modelId="{C0BDFEEF-5A11-4624-AF67-BBF7C799C391}" type="parTrans" cxnId="{DA2E0DF4-7A75-4983-BCBB-EE81DE23B1B8}">
      <dgm:prSet/>
      <dgm:spPr/>
      <dgm:t>
        <a:bodyPr/>
        <a:lstStyle/>
        <a:p>
          <a:endParaRPr lang="en-US"/>
        </a:p>
      </dgm:t>
    </dgm:pt>
    <dgm:pt modelId="{759C47BC-CB85-4328-B6B7-DB0931E0BFF2}" type="sibTrans" cxnId="{DA2E0DF4-7A75-4983-BCBB-EE81DE23B1B8}">
      <dgm:prSet/>
      <dgm:spPr/>
      <dgm:t>
        <a:bodyPr/>
        <a:lstStyle/>
        <a:p>
          <a:endParaRPr lang="en-US"/>
        </a:p>
      </dgm:t>
    </dgm:pt>
    <dgm:pt modelId="{C15DD1F6-5654-499D-818F-D6082BC129B9}">
      <dgm:prSet/>
      <dgm:spPr/>
      <dgm:t>
        <a:bodyPr/>
        <a:lstStyle/>
        <a:p>
          <a:r>
            <a:rPr lang="en-US" baseline="0"/>
            <a:t>Collecting and analyzing data on model performance, identifying potential issues or problems, and responding quickly to minimize any impact on users.</a:t>
          </a:r>
          <a:endParaRPr lang="en-US"/>
        </a:p>
      </dgm:t>
    </dgm:pt>
    <dgm:pt modelId="{4A2F1063-036D-4DA7-B99C-947CC53BA27C}" type="parTrans" cxnId="{4A9DF04F-444D-49E5-8FF7-F03E53207518}">
      <dgm:prSet/>
      <dgm:spPr/>
      <dgm:t>
        <a:bodyPr/>
        <a:lstStyle/>
        <a:p>
          <a:endParaRPr lang="en-US"/>
        </a:p>
      </dgm:t>
    </dgm:pt>
    <dgm:pt modelId="{387F6EE0-FA55-451B-B583-1FA7976EF620}" type="sibTrans" cxnId="{4A9DF04F-444D-49E5-8FF7-F03E53207518}">
      <dgm:prSet/>
      <dgm:spPr/>
      <dgm:t>
        <a:bodyPr/>
        <a:lstStyle/>
        <a:p>
          <a:endParaRPr lang="en-US"/>
        </a:p>
      </dgm:t>
    </dgm:pt>
    <dgm:pt modelId="{8E25939C-2943-4830-95B8-772D68F121F5}">
      <dgm:prSet/>
      <dgm:spPr/>
      <dgm:t>
        <a:bodyPr/>
        <a:lstStyle/>
        <a:p>
          <a:r>
            <a:rPr lang="en-US" baseline="0"/>
            <a:t>Example: Monitoring a machine learning model's predictions over time, and detecting if its accuracy starts to degrade or if it starts to produce biased results.</a:t>
          </a:r>
          <a:endParaRPr lang="en-US"/>
        </a:p>
      </dgm:t>
    </dgm:pt>
    <dgm:pt modelId="{3A21F039-C6B2-4488-BB66-D008EFA6F063}" type="parTrans" cxnId="{5606DFB5-01FA-4747-A797-A00002C6801F}">
      <dgm:prSet/>
      <dgm:spPr/>
      <dgm:t>
        <a:bodyPr/>
        <a:lstStyle/>
        <a:p>
          <a:endParaRPr lang="en-US"/>
        </a:p>
      </dgm:t>
    </dgm:pt>
    <dgm:pt modelId="{F68EBD4E-EC09-4850-B801-761F972ED2F6}" type="sibTrans" cxnId="{5606DFB5-01FA-4747-A797-A00002C6801F}">
      <dgm:prSet/>
      <dgm:spPr/>
      <dgm:t>
        <a:bodyPr/>
        <a:lstStyle/>
        <a:p>
          <a:endParaRPr lang="en-US"/>
        </a:p>
      </dgm:t>
    </dgm:pt>
    <dgm:pt modelId="{34858F35-4A75-4A0A-AF83-2DE8165A50D9}">
      <dgm:prSet/>
      <dgm:spPr/>
      <dgm:t>
        <a:bodyPr/>
        <a:lstStyle/>
        <a:p>
          <a:r>
            <a:rPr lang="en-US" baseline="0"/>
            <a:t>Model optimization</a:t>
          </a:r>
          <a:endParaRPr lang="en-US"/>
        </a:p>
      </dgm:t>
    </dgm:pt>
    <dgm:pt modelId="{063473D3-72DD-4561-8EBF-AA2B69152DD2}" type="parTrans" cxnId="{8EEECB0E-1E96-4470-B22F-1D754C39744E}">
      <dgm:prSet/>
      <dgm:spPr/>
      <dgm:t>
        <a:bodyPr/>
        <a:lstStyle/>
        <a:p>
          <a:endParaRPr lang="en-US"/>
        </a:p>
      </dgm:t>
    </dgm:pt>
    <dgm:pt modelId="{92BF6618-CB0A-460D-8C28-2781B4428A61}" type="sibTrans" cxnId="{8EEECB0E-1E96-4470-B22F-1D754C39744E}">
      <dgm:prSet/>
      <dgm:spPr/>
      <dgm:t>
        <a:bodyPr/>
        <a:lstStyle/>
        <a:p>
          <a:endParaRPr lang="en-US"/>
        </a:p>
      </dgm:t>
    </dgm:pt>
    <dgm:pt modelId="{79222CD4-63C8-4AA2-80BF-5FFEF4689BF4}">
      <dgm:prSet/>
      <dgm:spPr/>
      <dgm:t>
        <a:bodyPr/>
        <a:lstStyle/>
        <a:p>
          <a:r>
            <a:rPr lang="en-US" baseline="0"/>
            <a:t>Continuously improving models by refining algorithms, tweaking hyperparameters, and incorporating new data or feedback from users.</a:t>
          </a:r>
          <a:endParaRPr lang="en-US"/>
        </a:p>
      </dgm:t>
    </dgm:pt>
    <dgm:pt modelId="{32466A82-8459-41AF-967A-8367852E214C}" type="parTrans" cxnId="{3C2A2C54-3792-4D6D-8C59-50659D3F7892}">
      <dgm:prSet/>
      <dgm:spPr/>
      <dgm:t>
        <a:bodyPr/>
        <a:lstStyle/>
        <a:p>
          <a:endParaRPr lang="en-US"/>
        </a:p>
      </dgm:t>
    </dgm:pt>
    <dgm:pt modelId="{39C0BDFE-0A90-4F9F-9D1C-023A45B79145}" type="sibTrans" cxnId="{3C2A2C54-3792-4D6D-8C59-50659D3F7892}">
      <dgm:prSet/>
      <dgm:spPr/>
      <dgm:t>
        <a:bodyPr/>
        <a:lstStyle/>
        <a:p>
          <a:endParaRPr lang="en-US"/>
        </a:p>
      </dgm:t>
    </dgm:pt>
    <dgm:pt modelId="{C284AD1C-9B62-43CF-B937-5846A7C48E62}">
      <dgm:prSet/>
      <dgm:spPr/>
      <dgm:t>
        <a:bodyPr/>
        <a:lstStyle/>
        <a:p>
          <a:r>
            <a:rPr lang="en-US" baseline="0"/>
            <a:t>Example: Incorporating customer feedback into a machine learning model that recommends products, and adjusting the model's parameters to better reflect user preferences.</a:t>
          </a:r>
          <a:endParaRPr lang="en-US"/>
        </a:p>
      </dgm:t>
    </dgm:pt>
    <dgm:pt modelId="{DCD10DFD-32C8-4EF3-B8BB-8488F32E5195}" type="parTrans" cxnId="{582464B2-CBAE-4F5F-9721-25719CDF428C}">
      <dgm:prSet/>
      <dgm:spPr/>
      <dgm:t>
        <a:bodyPr/>
        <a:lstStyle/>
        <a:p>
          <a:endParaRPr lang="en-US"/>
        </a:p>
      </dgm:t>
    </dgm:pt>
    <dgm:pt modelId="{EAAC5093-0F90-4AE9-94BC-82CC3346F1C9}" type="sibTrans" cxnId="{582464B2-CBAE-4F5F-9721-25719CDF428C}">
      <dgm:prSet/>
      <dgm:spPr/>
      <dgm:t>
        <a:bodyPr/>
        <a:lstStyle/>
        <a:p>
          <a:endParaRPr lang="en-US"/>
        </a:p>
      </dgm:t>
    </dgm:pt>
    <dgm:pt modelId="{A264C25A-6AA0-49AF-B1F4-E7AE255EA90B}">
      <dgm:prSet/>
      <dgm:spPr/>
      <dgm:t>
        <a:bodyPr/>
        <a:lstStyle/>
        <a:p>
          <a:r>
            <a:rPr lang="en-US" baseline="0"/>
            <a:t>Model </a:t>
          </a:r>
          <a:r>
            <a:rPr lang="en-US" baseline="0" dirty="0"/>
            <a:t>deployment</a:t>
          </a:r>
          <a:endParaRPr lang="en-US" dirty="0"/>
        </a:p>
      </dgm:t>
    </dgm:pt>
    <dgm:pt modelId="{2F3AD1C4-CA6F-4410-B257-67F73CDDEC5F}" type="parTrans" cxnId="{384825DC-583C-4F2F-9A93-EDE11513068D}">
      <dgm:prSet/>
      <dgm:spPr/>
      <dgm:t>
        <a:bodyPr/>
        <a:lstStyle/>
        <a:p>
          <a:endParaRPr lang="en-US"/>
        </a:p>
      </dgm:t>
    </dgm:pt>
    <dgm:pt modelId="{E06A4477-F957-4338-974C-D657C00C0EE5}" type="sibTrans" cxnId="{384825DC-583C-4F2F-9A93-EDE11513068D}">
      <dgm:prSet/>
      <dgm:spPr/>
      <dgm:t>
        <a:bodyPr/>
        <a:lstStyle/>
        <a:p>
          <a:endParaRPr lang="en-US"/>
        </a:p>
      </dgm:t>
    </dgm:pt>
    <dgm:pt modelId="{970EA3F1-E6A9-44C4-8315-C8BC867792C9}">
      <dgm:prSet/>
      <dgm:spPr/>
      <dgm:t>
        <a:bodyPr/>
        <a:lstStyle/>
        <a:p>
          <a:r>
            <a:rPr lang="en-US" dirty="0"/>
            <a:t>Model explanation, Biasness Analysis, Fairness Analysis, response time, </a:t>
          </a:r>
          <a:r>
            <a:rPr lang="en-US" dirty="0" err="1"/>
            <a:t>packaing</a:t>
          </a:r>
          <a:r>
            <a:rPr lang="en-US" dirty="0"/>
            <a:t>, environment, dependencies etc.</a:t>
          </a:r>
        </a:p>
      </dgm:t>
    </dgm:pt>
    <dgm:pt modelId="{7A5B5D2C-237B-44D4-9238-6BD99143057E}" type="parTrans" cxnId="{EE74422B-7801-48A1-B9B4-EAEEA50C5CB9}">
      <dgm:prSet/>
      <dgm:spPr/>
      <dgm:t>
        <a:bodyPr/>
        <a:lstStyle/>
        <a:p>
          <a:endParaRPr lang="en-US"/>
        </a:p>
      </dgm:t>
    </dgm:pt>
    <dgm:pt modelId="{1E9C09A6-E1C8-4AEE-9CD3-08A1DE0F9FA7}" type="sibTrans" cxnId="{EE74422B-7801-48A1-B9B4-EAEEA50C5CB9}">
      <dgm:prSet/>
      <dgm:spPr/>
      <dgm:t>
        <a:bodyPr/>
        <a:lstStyle/>
        <a:p>
          <a:endParaRPr lang="en-US"/>
        </a:p>
      </dgm:t>
    </dgm:pt>
    <dgm:pt modelId="{319D9049-6C5B-4481-BE00-FA05D742436D}">
      <dgm:prSet/>
      <dgm:spPr/>
      <dgm:t>
        <a:bodyPr/>
        <a:lstStyle/>
        <a:p>
          <a:r>
            <a:rPr lang="en-US" dirty="0"/>
            <a:t>Example: Performing detailed testing on model to ensure it matches business requirements</a:t>
          </a:r>
        </a:p>
      </dgm:t>
    </dgm:pt>
    <dgm:pt modelId="{E3EE1C2B-A548-4793-B9A4-431255C9936B}" type="parTrans" cxnId="{C3D7BAB2-CCDB-43BB-8BCE-87548BC8BE4B}">
      <dgm:prSet/>
      <dgm:spPr/>
      <dgm:t>
        <a:bodyPr/>
        <a:lstStyle/>
        <a:p>
          <a:endParaRPr lang="en-US"/>
        </a:p>
      </dgm:t>
    </dgm:pt>
    <dgm:pt modelId="{55EB8D60-C970-49DD-AFFA-E3255FAD9D2A}" type="sibTrans" cxnId="{C3D7BAB2-CCDB-43BB-8BCE-87548BC8BE4B}">
      <dgm:prSet/>
      <dgm:spPr/>
      <dgm:t>
        <a:bodyPr/>
        <a:lstStyle/>
        <a:p>
          <a:endParaRPr lang="en-US"/>
        </a:p>
      </dgm:t>
    </dgm:pt>
    <dgm:pt modelId="{5CE8B537-9483-453F-AEE3-13A1C7D3218D}" type="pres">
      <dgm:prSet presAssocID="{5174EE5C-5992-440C-8583-74A9F49F3B95}" presName="linear" presStyleCnt="0">
        <dgm:presLayoutVars>
          <dgm:dir/>
          <dgm:animLvl val="lvl"/>
          <dgm:resizeHandles val="exact"/>
        </dgm:presLayoutVars>
      </dgm:prSet>
      <dgm:spPr/>
    </dgm:pt>
    <dgm:pt modelId="{D07AE011-2441-4108-B9B4-4A7168CBFAA5}" type="pres">
      <dgm:prSet presAssocID="{F9E30831-2EA7-4AC0-B7F7-CEE4EC18EF88}" presName="parentLin" presStyleCnt="0"/>
      <dgm:spPr/>
    </dgm:pt>
    <dgm:pt modelId="{19E03A72-8E60-4476-B0C3-69FA2BA93E14}" type="pres">
      <dgm:prSet presAssocID="{F9E30831-2EA7-4AC0-B7F7-CEE4EC18EF88}" presName="parentLeftMargin" presStyleLbl="node1" presStyleIdx="0" presStyleCnt="4"/>
      <dgm:spPr/>
    </dgm:pt>
    <dgm:pt modelId="{1F9CEB7C-8694-4E86-943E-249E20931116}" type="pres">
      <dgm:prSet presAssocID="{F9E30831-2EA7-4AC0-B7F7-CEE4EC18EF88}" presName="parentText" presStyleLbl="node1" presStyleIdx="0" presStyleCnt="4">
        <dgm:presLayoutVars>
          <dgm:chMax val="0"/>
          <dgm:bulletEnabled val="1"/>
        </dgm:presLayoutVars>
      </dgm:prSet>
      <dgm:spPr/>
    </dgm:pt>
    <dgm:pt modelId="{948EA98A-FEBC-4FE1-8C15-9B05103D8AA4}" type="pres">
      <dgm:prSet presAssocID="{F9E30831-2EA7-4AC0-B7F7-CEE4EC18EF88}" presName="negativeSpace" presStyleCnt="0"/>
      <dgm:spPr/>
    </dgm:pt>
    <dgm:pt modelId="{65C45D31-3B09-44BB-8063-BB9A76F36398}" type="pres">
      <dgm:prSet presAssocID="{F9E30831-2EA7-4AC0-B7F7-CEE4EC18EF88}" presName="childText" presStyleLbl="conFgAcc1" presStyleIdx="0" presStyleCnt="4">
        <dgm:presLayoutVars>
          <dgm:bulletEnabled val="1"/>
        </dgm:presLayoutVars>
      </dgm:prSet>
      <dgm:spPr/>
    </dgm:pt>
    <dgm:pt modelId="{77837B13-36BB-4ECC-B769-D022EA392636}" type="pres">
      <dgm:prSet presAssocID="{F10BB881-10A7-416E-A4F8-E0DE50878C3F}" presName="spaceBetweenRectangles" presStyleCnt="0"/>
      <dgm:spPr/>
    </dgm:pt>
    <dgm:pt modelId="{B3879BED-B108-48D1-BB33-F3C2B273BCBA}" type="pres">
      <dgm:prSet presAssocID="{A264C25A-6AA0-49AF-B1F4-E7AE255EA90B}" presName="parentLin" presStyleCnt="0"/>
      <dgm:spPr/>
    </dgm:pt>
    <dgm:pt modelId="{218992E7-7418-470F-B3D9-0C81A7FC9C5D}" type="pres">
      <dgm:prSet presAssocID="{A264C25A-6AA0-49AF-B1F4-E7AE255EA90B}" presName="parentLeftMargin" presStyleLbl="node1" presStyleIdx="0" presStyleCnt="4"/>
      <dgm:spPr/>
    </dgm:pt>
    <dgm:pt modelId="{734E00ED-56C0-4EEB-9832-D79B09F17E5C}" type="pres">
      <dgm:prSet presAssocID="{A264C25A-6AA0-49AF-B1F4-E7AE255EA90B}" presName="parentText" presStyleLbl="node1" presStyleIdx="1" presStyleCnt="4">
        <dgm:presLayoutVars>
          <dgm:chMax val="0"/>
          <dgm:bulletEnabled val="1"/>
        </dgm:presLayoutVars>
      </dgm:prSet>
      <dgm:spPr/>
    </dgm:pt>
    <dgm:pt modelId="{A34583E0-2E6B-4E30-8BC3-424AE953ABDE}" type="pres">
      <dgm:prSet presAssocID="{A264C25A-6AA0-49AF-B1F4-E7AE255EA90B}" presName="negativeSpace" presStyleCnt="0"/>
      <dgm:spPr/>
    </dgm:pt>
    <dgm:pt modelId="{CD2A6B61-EC84-48BC-9C55-1988F2C5FBD6}" type="pres">
      <dgm:prSet presAssocID="{A264C25A-6AA0-49AF-B1F4-E7AE255EA90B}" presName="childText" presStyleLbl="conFgAcc1" presStyleIdx="1" presStyleCnt="4">
        <dgm:presLayoutVars>
          <dgm:bulletEnabled val="1"/>
        </dgm:presLayoutVars>
      </dgm:prSet>
      <dgm:spPr/>
    </dgm:pt>
    <dgm:pt modelId="{0A34FFC6-6E18-4131-B125-264D13631657}" type="pres">
      <dgm:prSet presAssocID="{E06A4477-F957-4338-974C-D657C00C0EE5}" presName="spaceBetweenRectangles" presStyleCnt="0"/>
      <dgm:spPr/>
    </dgm:pt>
    <dgm:pt modelId="{8E76593F-D2CE-43C8-AF55-3BA12942EF11}" type="pres">
      <dgm:prSet presAssocID="{E3100BE5-5AF0-4F1F-9ABF-4E01F8DCE527}" presName="parentLin" presStyleCnt="0"/>
      <dgm:spPr/>
    </dgm:pt>
    <dgm:pt modelId="{5081A338-5E62-4D4D-AA55-F18E33A3B0EF}" type="pres">
      <dgm:prSet presAssocID="{E3100BE5-5AF0-4F1F-9ABF-4E01F8DCE527}" presName="parentLeftMargin" presStyleLbl="node1" presStyleIdx="1" presStyleCnt="4"/>
      <dgm:spPr/>
    </dgm:pt>
    <dgm:pt modelId="{5D717C58-7534-414B-BD70-175D38E3F77B}" type="pres">
      <dgm:prSet presAssocID="{E3100BE5-5AF0-4F1F-9ABF-4E01F8DCE527}" presName="parentText" presStyleLbl="node1" presStyleIdx="2" presStyleCnt="4">
        <dgm:presLayoutVars>
          <dgm:chMax val="0"/>
          <dgm:bulletEnabled val="1"/>
        </dgm:presLayoutVars>
      </dgm:prSet>
      <dgm:spPr/>
    </dgm:pt>
    <dgm:pt modelId="{31C39E55-902E-4AF1-BDB3-273C67C0553E}" type="pres">
      <dgm:prSet presAssocID="{E3100BE5-5AF0-4F1F-9ABF-4E01F8DCE527}" presName="negativeSpace" presStyleCnt="0"/>
      <dgm:spPr/>
    </dgm:pt>
    <dgm:pt modelId="{53E71D28-FC47-4F82-A2AD-F4EE103AB5D0}" type="pres">
      <dgm:prSet presAssocID="{E3100BE5-5AF0-4F1F-9ABF-4E01F8DCE527}" presName="childText" presStyleLbl="conFgAcc1" presStyleIdx="2" presStyleCnt="4">
        <dgm:presLayoutVars>
          <dgm:bulletEnabled val="1"/>
        </dgm:presLayoutVars>
      </dgm:prSet>
      <dgm:spPr/>
    </dgm:pt>
    <dgm:pt modelId="{A57C161E-8179-49FE-B755-B999AC69EB85}" type="pres">
      <dgm:prSet presAssocID="{759C47BC-CB85-4328-B6B7-DB0931E0BFF2}" presName="spaceBetweenRectangles" presStyleCnt="0"/>
      <dgm:spPr/>
    </dgm:pt>
    <dgm:pt modelId="{B5F153E1-37F2-4CFE-B9ED-151F323ACFB5}" type="pres">
      <dgm:prSet presAssocID="{34858F35-4A75-4A0A-AF83-2DE8165A50D9}" presName="parentLin" presStyleCnt="0"/>
      <dgm:spPr/>
    </dgm:pt>
    <dgm:pt modelId="{2B700167-5A61-41BC-9638-078624FC6E8D}" type="pres">
      <dgm:prSet presAssocID="{34858F35-4A75-4A0A-AF83-2DE8165A50D9}" presName="parentLeftMargin" presStyleLbl="node1" presStyleIdx="2" presStyleCnt="4"/>
      <dgm:spPr/>
    </dgm:pt>
    <dgm:pt modelId="{D64005A5-3084-45E5-836A-FAD0B6923C68}" type="pres">
      <dgm:prSet presAssocID="{34858F35-4A75-4A0A-AF83-2DE8165A50D9}" presName="parentText" presStyleLbl="node1" presStyleIdx="3" presStyleCnt="4">
        <dgm:presLayoutVars>
          <dgm:chMax val="0"/>
          <dgm:bulletEnabled val="1"/>
        </dgm:presLayoutVars>
      </dgm:prSet>
      <dgm:spPr/>
    </dgm:pt>
    <dgm:pt modelId="{1535807F-340B-4C6A-85D6-43C2C6732DD9}" type="pres">
      <dgm:prSet presAssocID="{34858F35-4A75-4A0A-AF83-2DE8165A50D9}" presName="negativeSpace" presStyleCnt="0"/>
      <dgm:spPr/>
    </dgm:pt>
    <dgm:pt modelId="{09A319C0-B671-4EE6-9AE7-4CDE5992013F}" type="pres">
      <dgm:prSet presAssocID="{34858F35-4A75-4A0A-AF83-2DE8165A50D9}" presName="childText" presStyleLbl="conFgAcc1" presStyleIdx="3" presStyleCnt="4">
        <dgm:presLayoutVars>
          <dgm:bulletEnabled val="1"/>
        </dgm:presLayoutVars>
      </dgm:prSet>
      <dgm:spPr/>
    </dgm:pt>
  </dgm:ptLst>
  <dgm:cxnLst>
    <dgm:cxn modelId="{DC59AA06-E561-4EDF-9954-3B598EB53EE3}" type="presOf" srcId="{E3100BE5-5AF0-4F1F-9ABF-4E01F8DCE527}" destId="{5081A338-5E62-4D4D-AA55-F18E33A3B0EF}" srcOrd="0" destOrd="0" presId="urn:microsoft.com/office/officeart/2005/8/layout/list1"/>
    <dgm:cxn modelId="{CB834F0E-F344-4639-BC91-5301E1E673D8}" type="presOf" srcId="{79222CD4-63C8-4AA2-80BF-5FFEF4689BF4}" destId="{09A319C0-B671-4EE6-9AE7-4CDE5992013F}" srcOrd="0" destOrd="0" presId="urn:microsoft.com/office/officeart/2005/8/layout/list1"/>
    <dgm:cxn modelId="{8EEECB0E-1E96-4470-B22F-1D754C39744E}" srcId="{5174EE5C-5992-440C-8583-74A9F49F3B95}" destId="{34858F35-4A75-4A0A-AF83-2DE8165A50D9}" srcOrd="3" destOrd="0" parTransId="{063473D3-72DD-4561-8EBF-AA2B69152DD2}" sibTransId="{92BF6618-CB0A-460D-8C28-2781B4428A61}"/>
    <dgm:cxn modelId="{A24A7111-679E-4C04-8FCB-088DDAC21D2D}" type="presOf" srcId="{3DB94B07-9B12-492A-9B17-1E5ED8EB8F3C}" destId="{CD2A6B61-EC84-48BC-9C55-1988F2C5FBD6}" srcOrd="0" destOrd="1" presId="urn:microsoft.com/office/officeart/2005/8/layout/list1"/>
    <dgm:cxn modelId="{61037724-D6DE-46AF-8FAA-DAD68837E30A}" type="presOf" srcId="{34858F35-4A75-4A0A-AF83-2DE8165A50D9}" destId="{D64005A5-3084-45E5-836A-FAD0B6923C68}" srcOrd="1" destOrd="0" presId="urn:microsoft.com/office/officeart/2005/8/layout/list1"/>
    <dgm:cxn modelId="{EE74422B-7801-48A1-B9B4-EAEEA50C5CB9}" srcId="{F9E30831-2EA7-4AC0-B7F7-CEE4EC18EF88}" destId="{970EA3F1-E6A9-44C4-8315-C8BC867792C9}" srcOrd="0" destOrd="0" parTransId="{7A5B5D2C-237B-44D4-9238-6BD99143057E}" sibTransId="{1E9C09A6-E1C8-4AEE-9CD3-08A1DE0F9FA7}"/>
    <dgm:cxn modelId="{715E2A31-13E6-4228-9223-47CBE26ADD16}" type="presOf" srcId="{A264C25A-6AA0-49AF-B1F4-E7AE255EA90B}" destId="{734E00ED-56C0-4EEB-9832-D79B09F17E5C}" srcOrd="1" destOrd="0" presId="urn:microsoft.com/office/officeart/2005/8/layout/list1"/>
    <dgm:cxn modelId="{0D84415C-179C-4051-8963-DF412A4330A7}" type="presOf" srcId="{34858F35-4A75-4A0A-AF83-2DE8165A50D9}" destId="{2B700167-5A61-41BC-9638-078624FC6E8D}" srcOrd="0" destOrd="0" presId="urn:microsoft.com/office/officeart/2005/8/layout/list1"/>
    <dgm:cxn modelId="{BC168561-1C58-4D7E-BD13-A105776E70AC}" srcId="{A264C25A-6AA0-49AF-B1F4-E7AE255EA90B}" destId="{3DB94B07-9B12-492A-9B17-1E5ED8EB8F3C}" srcOrd="1" destOrd="0" parTransId="{EA7A4A15-5722-4A81-9D33-C82440FE245C}" sibTransId="{CDE80CAD-D261-4616-8C86-4DF7A6C16D1F}"/>
    <dgm:cxn modelId="{35823544-C2B3-4487-A1B8-027996A5DBE1}" type="presOf" srcId="{E3100BE5-5AF0-4F1F-9ABF-4E01F8DCE527}" destId="{5D717C58-7534-414B-BD70-175D38E3F77B}" srcOrd="1" destOrd="0" presId="urn:microsoft.com/office/officeart/2005/8/layout/list1"/>
    <dgm:cxn modelId="{9DB07748-3E38-4D51-8BD6-3CCFBD8BC4BF}" type="presOf" srcId="{970EA3F1-E6A9-44C4-8315-C8BC867792C9}" destId="{65C45D31-3B09-44BB-8063-BB9A76F36398}" srcOrd="0" destOrd="0" presId="urn:microsoft.com/office/officeart/2005/8/layout/list1"/>
    <dgm:cxn modelId="{4A9DF04F-444D-49E5-8FF7-F03E53207518}" srcId="{E3100BE5-5AF0-4F1F-9ABF-4E01F8DCE527}" destId="{C15DD1F6-5654-499D-818F-D6082BC129B9}" srcOrd="0" destOrd="0" parTransId="{4A2F1063-036D-4DA7-B99C-947CC53BA27C}" sibTransId="{387F6EE0-FA55-451B-B583-1FA7976EF620}"/>
    <dgm:cxn modelId="{3C2A2C54-3792-4D6D-8C59-50659D3F7892}" srcId="{34858F35-4A75-4A0A-AF83-2DE8165A50D9}" destId="{79222CD4-63C8-4AA2-80BF-5FFEF4689BF4}" srcOrd="0" destOrd="0" parTransId="{32466A82-8459-41AF-967A-8367852E214C}" sibTransId="{39C0BDFE-0A90-4F9F-9D1C-023A45B79145}"/>
    <dgm:cxn modelId="{27BF4174-059D-4856-8E29-F88F3426AB07}" type="presOf" srcId="{13BCEBA9-8D92-41E8-B57E-FBD42E411293}" destId="{CD2A6B61-EC84-48BC-9C55-1988F2C5FBD6}" srcOrd="0" destOrd="0" presId="urn:microsoft.com/office/officeart/2005/8/layout/list1"/>
    <dgm:cxn modelId="{2AEC4977-DBF7-48A2-A2CB-1CFB5D75D64A}" type="presOf" srcId="{C284AD1C-9B62-43CF-B937-5846A7C48E62}" destId="{09A319C0-B671-4EE6-9AE7-4CDE5992013F}" srcOrd="0" destOrd="1" presId="urn:microsoft.com/office/officeart/2005/8/layout/list1"/>
    <dgm:cxn modelId="{5A7BAB93-A70C-4733-91AA-AFE59CB3EE2E}" type="presOf" srcId="{C15DD1F6-5654-499D-818F-D6082BC129B9}" destId="{53E71D28-FC47-4F82-A2AD-F4EE103AB5D0}" srcOrd="0" destOrd="0" presId="urn:microsoft.com/office/officeart/2005/8/layout/list1"/>
    <dgm:cxn modelId="{F8E5AD98-6DA6-495E-8061-81F44C0E844B}" type="presOf" srcId="{319D9049-6C5B-4481-BE00-FA05D742436D}" destId="{65C45D31-3B09-44BB-8063-BB9A76F36398}" srcOrd="0" destOrd="1" presId="urn:microsoft.com/office/officeart/2005/8/layout/list1"/>
    <dgm:cxn modelId="{E61369A7-F1B0-4A34-9F7E-983256D0A595}" type="presOf" srcId="{F9E30831-2EA7-4AC0-B7F7-CEE4EC18EF88}" destId="{19E03A72-8E60-4476-B0C3-69FA2BA93E14}" srcOrd="0" destOrd="0" presId="urn:microsoft.com/office/officeart/2005/8/layout/list1"/>
    <dgm:cxn modelId="{582464B2-CBAE-4F5F-9721-25719CDF428C}" srcId="{34858F35-4A75-4A0A-AF83-2DE8165A50D9}" destId="{C284AD1C-9B62-43CF-B937-5846A7C48E62}" srcOrd="1" destOrd="0" parTransId="{DCD10DFD-32C8-4EF3-B8BB-8488F32E5195}" sibTransId="{EAAC5093-0F90-4AE9-94BC-82CC3346F1C9}"/>
    <dgm:cxn modelId="{C3D7BAB2-CCDB-43BB-8BCE-87548BC8BE4B}" srcId="{F9E30831-2EA7-4AC0-B7F7-CEE4EC18EF88}" destId="{319D9049-6C5B-4481-BE00-FA05D742436D}" srcOrd="1" destOrd="0" parTransId="{E3EE1C2B-A548-4793-B9A4-431255C9936B}" sibTransId="{55EB8D60-C970-49DD-AFFA-E3255FAD9D2A}"/>
    <dgm:cxn modelId="{5606DFB5-01FA-4747-A797-A00002C6801F}" srcId="{E3100BE5-5AF0-4F1F-9ABF-4E01F8DCE527}" destId="{8E25939C-2943-4830-95B8-772D68F121F5}" srcOrd="1" destOrd="0" parTransId="{3A21F039-C6B2-4488-BB66-D008EFA6F063}" sibTransId="{F68EBD4E-EC09-4850-B801-761F972ED2F6}"/>
    <dgm:cxn modelId="{88AA15C5-A61A-4022-99B3-474FD0512916}" type="presOf" srcId="{8E25939C-2943-4830-95B8-772D68F121F5}" destId="{53E71D28-FC47-4F82-A2AD-F4EE103AB5D0}" srcOrd="0" destOrd="1" presId="urn:microsoft.com/office/officeart/2005/8/layout/list1"/>
    <dgm:cxn modelId="{08B69ECB-EA16-41C0-9BF7-61974A43F3AB}" srcId="{A264C25A-6AA0-49AF-B1F4-E7AE255EA90B}" destId="{13BCEBA9-8D92-41E8-B57E-FBD42E411293}" srcOrd="0" destOrd="0" parTransId="{A8C68588-9904-47D0-830B-63ED7A9C1B23}" sibTransId="{048082B0-F03C-48C3-BF79-427767BDA1E5}"/>
    <dgm:cxn modelId="{D29123D4-92F5-43A3-8716-E4F0909E93F5}" type="presOf" srcId="{A264C25A-6AA0-49AF-B1F4-E7AE255EA90B}" destId="{218992E7-7418-470F-B3D9-0C81A7FC9C5D}" srcOrd="0" destOrd="0" presId="urn:microsoft.com/office/officeart/2005/8/layout/list1"/>
    <dgm:cxn modelId="{384825DC-583C-4F2F-9A93-EDE11513068D}" srcId="{5174EE5C-5992-440C-8583-74A9F49F3B95}" destId="{A264C25A-6AA0-49AF-B1F4-E7AE255EA90B}" srcOrd="1" destOrd="0" parTransId="{2F3AD1C4-CA6F-4410-B257-67F73CDDEC5F}" sibTransId="{E06A4477-F957-4338-974C-D657C00C0EE5}"/>
    <dgm:cxn modelId="{8C1FC1E5-DB54-4896-97DA-4FC48F969E99}" type="presOf" srcId="{5174EE5C-5992-440C-8583-74A9F49F3B95}" destId="{5CE8B537-9483-453F-AEE3-13A1C7D3218D}" srcOrd="0" destOrd="0" presId="urn:microsoft.com/office/officeart/2005/8/layout/list1"/>
    <dgm:cxn modelId="{1181C4EA-2B05-4884-BB89-BB060D05C505}" type="presOf" srcId="{F9E30831-2EA7-4AC0-B7F7-CEE4EC18EF88}" destId="{1F9CEB7C-8694-4E86-943E-249E20931116}" srcOrd="1" destOrd="0" presId="urn:microsoft.com/office/officeart/2005/8/layout/list1"/>
    <dgm:cxn modelId="{DA2E0DF4-7A75-4983-BCBB-EE81DE23B1B8}" srcId="{5174EE5C-5992-440C-8583-74A9F49F3B95}" destId="{E3100BE5-5AF0-4F1F-9ABF-4E01F8DCE527}" srcOrd="2" destOrd="0" parTransId="{C0BDFEEF-5A11-4624-AF67-BBF7C799C391}" sibTransId="{759C47BC-CB85-4328-B6B7-DB0931E0BFF2}"/>
    <dgm:cxn modelId="{10158FF9-56AB-4B05-97D0-0F892BA58202}" srcId="{5174EE5C-5992-440C-8583-74A9F49F3B95}" destId="{F9E30831-2EA7-4AC0-B7F7-CEE4EC18EF88}" srcOrd="0" destOrd="0" parTransId="{5EB32304-0246-48A1-9BFD-6C625921FB18}" sibTransId="{F10BB881-10A7-416E-A4F8-E0DE50878C3F}"/>
    <dgm:cxn modelId="{6A76AE3E-46F2-4322-AC46-FB3081B4ABF7}" type="presParOf" srcId="{5CE8B537-9483-453F-AEE3-13A1C7D3218D}" destId="{D07AE011-2441-4108-B9B4-4A7168CBFAA5}" srcOrd="0" destOrd="0" presId="urn:microsoft.com/office/officeart/2005/8/layout/list1"/>
    <dgm:cxn modelId="{1079E173-02CF-434D-8509-3763EB327B9B}" type="presParOf" srcId="{D07AE011-2441-4108-B9B4-4A7168CBFAA5}" destId="{19E03A72-8E60-4476-B0C3-69FA2BA93E14}" srcOrd="0" destOrd="0" presId="urn:microsoft.com/office/officeart/2005/8/layout/list1"/>
    <dgm:cxn modelId="{4D606234-D0B1-44BB-B698-73E8C8FD203D}" type="presParOf" srcId="{D07AE011-2441-4108-B9B4-4A7168CBFAA5}" destId="{1F9CEB7C-8694-4E86-943E-249E20931116}" srcOrd="1" destOrd="0" presId="urn:microsoft.com/office/officeart/2005/8/layout/list1"/>
    <dgm:cxn modelId="{563DED48-EAFB-4200-AB2A-58E292F051A8}" type="presParOf" srcId="{5CE8B537-9483-453F-AEE3-13A1C7D3218D}" destId="{948EA98A-FEBC-4FE1-8C15-9B05103D8AA4}" srcOrd="1" destOrd="0" presId="urn:microsoft.com/office/officeart/2005/8/layout/list1"/>
    <dgm:cxn modelId="{EEF49E06-3025-4E79-A000-C37BDF9A807A}" type="presParOf" srcId="{5CE8B537-9483-453F-AEE3-13A1C7D3218D}" destId="{65C45D31-3B09-44BB-8063-BB9A76F36398}" srcOrd="2" destOrd="0" presId="urn:microsoft.com/office/officeart/2005/8/layout/list1"/>
    <dgm:cxn modelId="{056C554F-9B26-4B1A-AC34-B944F3A20295}" type="presParOf" srcId="{5CE8B537-9483-453F-AEE3-13A1C7D3218D}" destId="{77837B13-36BB-4ECC-B769-D022EA392636}" srcOrd="3" destOrd="0" presId="urn:microsoft.com/office/officeart/2005/8/layout/list1"/>
    <dgm:cxn modelId="{2B0FC5E5-BC0F-48E7-80EE-89E2C3F60C63}" type="presParOf" srcId="{5CE8B537-9483-453F-AEE3-13A1C7D3218D}" destId="{B3879BED-B108-48D1-BB33-F3C2B273BCBA}" srcOrd="4" destOrd="0" presId="urn:microsoft.com/office/officeart/2005/8/layout/list1"/>
    <dgm:cxn modelId="{965B994F-708C-4410-882C-13A281CCEC9F}" type="presParOf" srcId="{B3879BED-B108-48D1-BB33-F3C2B273BCBA}" destId="{218992E7-7418-470F-B3D9-0C81A7FC9C5D}" srcOrd="0" destOrd="0" presId="urn:microsoft.com/office/officeart/2005/8/layout/list1"/>
    <dgm:cxn modelId="{B3A14E54-311A-4B33-8C03-ABE712E3D680}" type="presParOf" srcId="{B3879BED-B108-48D1-BB33-F3C2B273BCBA}" destId="{734E00ED-56C0-4EEB-9832-D79B09F17E5C}" srcOrd="1" destOrd="0" presId="urn:microsoft.com/office/officeart/2005/8/layout/list1"/>
    <dgm:cxn modelId="{9A7D0219-C3CA-46EB-A260-6F6A12203586}" type="presParOf" srcId="{5CE8B537-9483-453F-AEE3-13A1C7D3218D}" destId="{A34583E0-2E6B-4E30-8BC3-424AE953ABDE}" srcOrd="5" destOrd="0" presId="urn:microsoft.com/office/officeart/2005/8/layout/list1"/>
    <dgm:cxn modelId="{B5EBB07A-D525-4B75-93F9-D6F9077A4B69}" type="presParOf" srcId="{5CE8B537-9483-453F-AEE3-13A1C7D3218D}" destId="{CD2A6B61-EC84-48BC-9C55-1988F2C5FBD6}" srcOrd="6" destOrd="0" presId="urn:microsoft.com/office/officeart/2005/8/layout/list1"/>
    <dgm:cxn modelId="{2FAFA4D2-FFF7-480F-9CEF-1935A6C276B3}" type="presParOf" srcId="{5CE8B537-9483-453F-AEE3-13A1C7D3218D}" destId="{0A34FFC6-6E18-4131-B125-264D13631657}" srcOrd="7" destOrd="0" presId="urn:microsoft.com/office/officeart/2005/8/layout/list1"/>
    <dgm:cxn modelId="{9F5307CA-3563-491E-8769-DFB580A17A28}" type="presParOf" srcId="{5CE8B537-9483-453F-AEE3-13A1C7D3218D}" destId="{8E76593F-D2CE-43C8-AF55-3BA12942EF11}" srcOrd="8" destOrd="0" presId="urn:microsoft.com/office/officeart/2005/8/layout/list1"/>
    <dgm:cxn modelId="{B0787419-188F-48FE-8B76-9E519527DAB3}" type="presParOf" srcId="{8E76593F-D2CE-43C8-AF55-3BA12942EF11}" destId="{5081A338-5E62-4D4D-AA55-F18E33A3B0EF}" srcOrd="0" destOrd="0" presId="urn:microsoft.com/office/officeart/2005/8/layout/list1"/>
    <dgm:cxn modelId="{C7CA5BB2-C891-4940-BFE3-5FF58564F21D}" type="presParOf" srcId="{8E76593F-D2CE-43C8-AF55-3BA12942EF11}" destId="{5D717C58-7534-414B-BD70-175D38E3F77B}" srcOrd="1" destOrd="0" presId="urn:microsoft.com/office/officeart/2005/8/layout/list1"/>
    <dgm:cxn modelId="{7AE33577-009D-45D7-8BAB-096770C8721F}" type="presParOf" srcId="{5CE8B537-9483-453F-AEE3-13A1C7D3218D}" destId="{31C39E55-902E-4AF1-BDB3-273C67C0553E}" srcOrd="9" destOrd="0" presId="urn:microsoft.com/office/officeart/2005/8/layout/list1"/>
    <dgm:cxn modelId="{15B7D83C-4B21-418D-AD40-2494C41584B0}" type="presParOf" srcId="{5CE8B537-9483-453F-AEE3-13A1C7D3218D}" destId="{53E71D28-FC47-4F82-A2AD-F4EE103AB5D0}" srcOrd="10" destOrd="0" presId="urn:microsoft.com/office/officeart/2005/8/layout/list1"/>
    <dgm:cxn modelId="{2CF7DACD-8FAA-4A8B-8CF5-518BC896B621}" type="presParOf" srcId="{5CE8B537-9483-453F-AEE3-13A1C7D3218D}" destId="{A57C161E-8179-49FE-B755-B999AC69EB85}" srcOrd="11" destOrd="0" presId="urn:microsoft.com/office/officeart/2005/8/layout/list1"/>
    <dgm:cxn modelId="{7DB471B1-2C20-40D0-9F01-15B7FFD536BF}" type="presParOf" srcId="{5CE8B537-9483-453F-AEE3-13A1C7D3218D}" destId="{B5F153E1-37F2-4CFE-B9ED-151F323ACFB5}" srcOrd="12" destOrd="0" presId="urn:microsoft.com/office/officeart/2005/8/layout/list1"/>
    <dgm:cxn modelId="{049C0183-B89E-4998-9AD6-0FDC94B67ED2}" type="presParOf" srcId="{B5F153E1-37F2-4CFE-B9ED-151F323ACFB5}" destId="{2B700167-5A61-41BC-9638-078624FC6E8D}" srcOrd="0" destOrd="0" presId="urn:microsoft.com/office/officeart/2005/8/layout/list1"/>
    <dgm:cxn modelId="{307DDB5E-B154-48AC-9440-50218778E342}" type="presParOf" srcId="{B5F153E1-37F2-4CFE-B9ED-151F323ACFB5}" destId="{D64005A5-3084-45E5-836A-FAD0B6923C68}" srcOrd="1" destOrd="0" presId="urn:microsoft.com/office/officeart/2005/8/layout/list1"/>
    <dgm:cxn modelId="{8B9A9BA5-E7A0-4522-81B3-5DA20182F5BC}" type="presParOf" srcId="{5CE8B537-9483-453F-AEE3-13A1C7D3218D}" destId="{1535807F-340B-4C6A-85D6-43C2C6732DD9}" srcOrd="13" destOrd="0" presId="urn:microsoft.com/office/officeart/2005/8/layout/list1"/>
    <dgm:cxn modelId="{E206F80A-B5C4-4DF9-A0AE-6A03A20984A8}" type="presParOf" srcId="{5CE8B537-9483-453F-AEE3-13A1C7D3218D}" destId="{09A319C0-B671-4EE6-9AE7-4CDE5992013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74F6FF-3B7B-43D1-A19C-FFC89A93AFC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DDF30BE5-3966-4550-9003-8DC9B7319AAA}">
      <dgm:prSet/>
      <dgm:spPr/>
      <dgm:t>
        <a:bodyPr/>
        <a:lstStyle/>
        <a:p>
          <a:pPr>
            <a:defRPr b="1"/>
          </a:pPr>
          <a:r>
            <a:rPr lang="en-US"/>
            <a:t>Mlflow</a:t>
          </a:r>
        </a:p>
      </dgm:t>
    </dgm:pt>
    <dgm:pt modelId="{64A40C5E-AAB1-4305-96EC-217E6EE65367}" type="parTrans" cxnId="{1CD9A69E-0CE9-4FEF-ACD3-D886C5C312D2}">
      <dgm:prSet/>
      <dgm:spPr/>
      <dgm:t>
        <a:bodyPr/>
        <a:lstStyle/>
        <a:p>
          <a:endParaRPr lang="en-US"/>
        </a:p>
      </dgm:t>
    </dgm:pt>
    <dgm:pt modelId="{6DAA812C-5957-48AD-A76D-F24274DFDF81}" type="sibTrans" cxnId="{1CD9A69E-0CE9-4FEF-ACD3-D886C5C312D2}">
      <dgm:prSet/>
      <dgm:spPr/>
      <dgm:t>
        <a:bodyPr/>
        <a:lstStyle/>
        <a:p>
          <a:endParaRPr lang="en-US"/>
        </a:p>
      </dgm:t>
    </dgm:pt>
    <dgm:pt modelId="{2A38FD3B-5347-4548-9C72-9F6E39FD6E2B}">
      <dgm:prSet/>
      <dgm:spPr/>
      <dgm:t>
        <a:bodyPr/>
        <a:lstStyle/>
        <a:p>
          <a:r>
            <a:rPr lang="en-US"/>
            <a:t>MLflow is an open-source platform for managing the lifecycle of machine learning models. It provides tools for tracking experiments, packaging code, and deploying models.</a:t>
          </a:r>
        </a:p>
      </dgm:t>
    </dgm:pt>
    <dgm:pt modelId="{4163AE10-A8F7-43A6-94E8-C360822BCA28}" type="parTrans" cxnId="{0241050F-7F78-4D38-8072-E00DE233B577}">
      <dgm:prSet/>
      <dgm:spPr/>
      <dgm:t>
        <a:bodyPr/>
        <a:lstStyle/>
        <a:p>
          <a:endParaRPr lang="en-US"/>
        </a:p>
      </dgm:t>
    </dgm:pt>
    <dgm:pt modelId="{C61CD967-8B06-4693-8700-89D26DD9931C}" type="sibTrans" cxnId="{0241050F-7F78-4D38-8072-E00DE233B577}">
      <dgm:prSet/>
      <dgm:spPr/>
      <dgm:t>
        <a:bodyPr/>
        <a:lstStyle/>
        <a:p>
          <a:endParaRPr lang="en-US"/>
        </a:p>
      </dgm:t>
    </dgm:pt>
    <dgm:pt modelId="{27553A04-E3E2-4713-8CF0-F490BDF24823}">
      <dgm:prSet/>
      <dgm:spPr/>
      <dgm:t>
        <a:bodyPr/>
        <a:lstStyle/>
        <a:p>
          <a:pPr>
            <a:defRPr b="1"/>
          </a:pPr>
          <a:r>
            <a:rPr lang="en-US"/>
            <a:t>Apache Airflow</a:t>
          </a:r>
        </a:p>
      </dgm:t>
    </dgm:pt>
    <dgm:pt modelId="{B3CD56A3-D59A-4F54-B801-A0A83A6D3F0D}" type="parTrans" cxnId="{B1AB5C39-0078-483E-80E5-7C14A9DD5CA3}">
      <dgm:prSet/>
      <dgm:spPr/>
      <dgm:t>
        <a:bodyPr/>
        <a:lstStyle/>
        <a:p>
          <a:endParaRPr lang="en-US"/>
        </a:p>
      </dgm:t>
    </dgm:pt>
    <dgm:pt modelId="{59F1D63F-8105-421B-838F-E3F7AE79CA76}" type="sibTrans" cxnId="{B1AB5C39-0078-483E-80E5-7C14A9DD5CA3}">
      <dgm:prSet/>
      <dgm:spPr/>
      <dgm:t>
        <a:bodyPr/>
        <a:lstStyle/>
        <a:p>
          <a:endParaRPr lang="en-US"/>
        </a:p>
      </dgm:t>
    </dgm:pt>
    <dgm:pt modelId="{37F50C6C-97EE-4FCF-A5EE-9E907AC07E1C}">
      <dgm:prSet/>
      <dgm:spPr/>
      <dgm:t>
        <a:bodyPr/>
        <a:lstStyle/>
        <a:p>
          <a:r>
            <a:rPr lang="en-US"/>
            <a:t>Apache Airflow is an open-source platform for creating, scheduling, and monitoring workflows. It provides a way to automate the steps involved in building and deploying machine learning models, including data ingestion, model training, and model deployment.</a:t>
          </a:r>
        </a:p>
      </dgm:t>
    </dgm:pt>
    <dgm:pt modelId="{333A33A7-461D-49B7-9A96-7F1244D1869C}" type="parTrans" cxnId="{FFDB72E4-380C-4E60-9C79-EA743EB9BB8E}">
      <dgm:prSet/>
      <dgm:spPr/>
      <dgm:t>
        <a:bodyPr/>
        <a:lstStyle/>
        <a:p>
          <a:endParaRPr lang="en-US"/>
        </a:p>
      </dgm:t>
    </dgm:pt>
    <dgm:pt modelId="{5A4768E9-5600-4C08-A9D7-1B4B51F9083C}" type="sibTrans" cxnId="{FFDB72E4-380C-4E60-9C79-EA743EB9BB8E}">
      <dgm:prSet/>
      <dgm:spPr/>
      <dgm:t>
        <a:bodyPr/>
        <a:lstStyle/>
        <a:p>
          <a:endParaRPr lang="en-US"/>
        </a:p>
      </dgm:t>
    </dgm:pt>
    <dgm:pt modelId="{83DB6867-99AB-4103-A537-4403AF0A3F86}" type="pres">
      <dgm:prSet presAssocID="{C974F6FF-3B7B-43D1-A19C-FFC89A93AFC0}" presName="root" presStyleCnt="0">
        <dgm:presLayoutVars>
          <dgm:dir/>
          <dgm:resizeHandles val="exact"/>
        </dgm:presLayoutVars>
      </dgm:prSet>
      <dgm:spPr/>
    </dgm:pt>
    <dgm:pt modelId="{AAD5FC51-0306-4BAC-971D-CF73CA4D650C}" type="pres">
      <dgm:prSet presAssocID="{DDF30BE5-3966-4550-9003-8DC9B7319AAA}" presName="compNode" presStyleCnt="0"/>
      <dgm:spPr/>
    </dgm:pt>
    <dgm:pt modelId="{7B197D32-571E-46AE-A658-E16809F74F57}" type="pres">
      <dgm:prSet presAssocID="{DDF30BE5-3966-4550-9003-8DC9B7319A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40F640A7-E67D-485B-99CD-454912FBD380}" type="pres">
      <dgm:prSet presAssocID="{DDF30BE5-3966-4550-9003-8DC9B7319AAA}" presName="iconSpace" presStyleCnt="0"/>
      <dgm:spPr/>
    </dgm:pt>
    <dgm:pt modelId="{5469EC3F-DB0C-476E-AB99-F07622CC7D25}" type="pres">
      <dgm:prSet presAssocID="{DDF30BE5-3966-4550-9003-8DC9B7319AAA}" presName="parTx" presStyleLbl="revTx" presStyleIdx="0" presStyleCnt="4">
        <dgm:presLayoutVars>
          <dgm:chMax val="0"/>
          <dgm:chPref val="0"/>
        </dgm:presLayoutVars>
      </dgm:prSet>
      <dgm:spPr/>
    </dgm:pt>
    <dgm:pt modelId="{955D8DD9-C0BD-4B61-A3F6-6A697D44BA42}" type="pres">
      <dgm:prSet presAssocID="{DDF30BE5-3966-4550-9003-8DC9B7319AAA}" presName="txSpace" presStyleCnt="0"/>
      <dgm:spPr/>
    </dgm:pt>
    <dgm:pt modelId="{197FC01C-4502-4595-8497-DBEF2DC920A2}" type="pres">
      <dgm:prSet presAssocID="{DDF30BE5-3966-4550-9003-8DC9B7319AAA}" presName="desTx" presStyleLbl="revTx" presStyleIdx="1" presStyleCnt="4">
        <dgm:presLayoutVars/>
      </dgm:prSet>
      <dgm:spPr/>
    </dgm:pt>
    <dgm:pt modelId="{F1D635D8-3A6C-440C-8A4F-7B4CD0AF1943}" type="pres">
      <dgm:prSet presAssocID="{6DAA812C-5957-48AD-A76D-F24274DFDF81}" presName="sibTrans" presStyleCnt="0"/>
      <dgm:spPr/>
    </dgm:pt>
    <dgm:pt modelId="{03B58443-CED8-4ECD-901C-F45130ADCE3F}" type="pres">
      <dgm:prSet presAssocID="{27553A04-E3E2-4713-8CF0-F490BDF24823}" presName="compNode" presStyleCnt="0"/>
      <dgm:spPr/>
    </dgm:pt>
    <dgm:pt modelId="{BFCDA5E0-22B9-4FC7-B491-0D03C04AC0AD}" type="pres">
      <dgm:prSet presAssocID="{27553A04-E3E2-4713-8CF0-F490BDF248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8941648-4542-4769-A346-03B2387D3AEC}" type="pres">
      <dgm:prSet presAssocID="{27553A04-E3E2-4713-8CF0-F490BDF24823}" presName="iconSpace" presStyleCnt="0"/>
      <dgm:spPr/>
    </dgm:pt>
    <dgm:pt modelId="{1B57237F-47A0-49CB-913F-2808A9713965}" type="pres">
      <dgm:prSet presAssocID="{27553A04-E3E2-4713-8CF0-F490BDF24823}" presName="parTx" presStyleLbl="revTx" presStyleIdx="2" presStyleCnt="4">
        <dgm:presLayoutVars>
          <dgm:chMax val="0"/>
          <dgm:chPref val="0"/>
        </dgm:presLayoutVars>
      </dgm:prSet>
      <dgm:spPr/>
    </dgm:pt>
    <dgm:pt modelId="{F3D17C73-1A0B-4BD8-8CF3-A2EFF3476CC3}" type="pres">
      <dgm:prSet presAssocID="{27553A04-E3E2-4713-8CF0-F490BDF24823}" presName="txSpace" presStyleCnt="0"/>
      <dgm:spPr/>
    </dgm:pt>
    <dgm:pt modelId="{496768B7-4C71-43EE-9BB7-15283395F213}" type="pres">
      <dgm:prSet presAssocID="{27553A04-E3E2-4713-8CF0-F490BDF24823}" presName="desTx" presStyleLbl="revTx" presStyleIdx="3" presStyleCnt="4">
        <dgm:presLayoutVars/>
      </dgm:prSet>
      <dgm:spPr/>
    </dgm:pt>
  </dgm:ptLst>
  <dgm:cxnLst>
    <dgm:cxn modelId="{DE60E40C-9990-4BC3-BCCC-514DD146B7B1}" type="presOf" srcId="{37F50C6C-97EE-4FCF-A5EE-9E907AC07E1C}" destId="{496768B7-4C71-43EE-9BB7-15283395F213}" srcOrd="0" destOrd="0" presId="urn:microsoft.com/office/officeart/2018/2/layout/IconLabelDescriptionList"/>
    <dgm:cxn modelId="{0241050F-7F78-4D38-8072-E00DE233B577}" srcId="{DDF30BE5-3966-4550-9003-8DC9B7319AAA}" destId="{2A38FD3B-5347-4548-9C72-9F6E39FD6E2B}" srcOrd="0" destOrd="0" parTransId="{4163AE10-A8F7-43A6-94E8-C360822BCA28}" sibTransId="{C61CD967-8B06-4693-8700-89D26DD9931C}"/>
    <dgm:cxn modelId="{714DA921-A000-4E39-95F0-A6AEB5A8FB9A}" type="presOf" srcId="{DDF30BE5-3966-4550-9003-8DC9B7319AAA}" destId="{5469EC3F-DB0C-476E-AB99-F07622CC7D25}" srcOrd="0" destOrd="0" presId="urn:microsoft.com/office/officeart/2018/2/layout/IconLabelDescriptionList"/>
    <dgm:cxn modelId="{B1AB5C39-0078-483E-80E5-7C14A9DD5CA3}" srcId="{C974F6FF-3B7B-43D1-A19C-FFC89A93AFC0}" destId="{27553A04-E3E2-4713-8CF0-F490BDF24823}" srcOrd="1" destOrd="0" parTransId="{B3CD56A3-D59A-4F54-B801-A0A83A6D3F0D}" sibTransId="{59F1D63F-8105-421B-838F-E3F7AE79CA76}"/>
    <dgm:cxn modelId="{1CD9A69E-0CE9-4FEF-ACD3-D886C5C312D2}" srcId="{C974F6FF-3B7B-43D1-A19C-FFC89A93AFC0}" destId="{DDF30BE5-3966-4550-9003-8DC9B7319AAA}" srcOrd="0" destOrd="0" parTransId="{64A40C5E-AAB1-4305-96EC-217E6EE65367}" sibTransId="{6DAA812C-5957-48AD-A76D-F24274DFDF81}"/>
    <dgm:cxn modelId="{989268B8-2C1F-47BD-AA30-0BCD594D4EC8}" type="presOf" srcId="{C974F6FF-3B7B-43D1-A19C-FFC89A93AFC0}" destId="{83DB6867-99AB-4103-A537-4403AF0A3F86}" srcOrd="0" destOrd="0" presId="urn:microsoft.com/office/officeart/2018/2/layout/IconLabelDescriptionList"/>
    <dgm:cxn modelId="{94B1D3BB-A8C0-4063-A2EC-95EAD4EBD966}" type="presOf" srcId="{2A38FD3B-5347-4548-9C72-9F6E39FD6E2B}" destId="{197FC01C-4502-4595-8497-DBEF2DC920A2}" srcOrd="0" destOrd="0" presId="urn:microsoft.com/office/officeart/2018/2/layout/IconLabelDescriptionList"/>
    <dgm:cxn modelId="{FFDB72E4-380C-4E60-9C79-EA743EB9BB8E}" srcId="{27553A04-E3E2-4713-8CF0-F490BDF24823}" destId="{37F50C6C-97EE-4FCF-A5EE-9E907AC07E1C}" srcOrd="0" destOrd="0" parTransId="{333A33A7-461D-49B7-9A96-7F1244D1869C}" sibTransId="{5A4768E9-5600-4C08-A9D7-1B4B51F9083C}"/>
    <dgm:cxn modelId="{4CDDE6EA-6C41-460F-BA5F-8A5433B1D87D}" type="presOf" srcId="{27553A04-E3E2-4713-8CF0-F490BDF24823}" destId="{1B57237F-47A0-49CB-913F-2808A9713965}" srcOrd="0" destOrd="0" presId="urn:microsoft.com/office/officeart/2018/2/layout/IconLabelDescriptionList"/>
    <dgm:cxn modelId="{476F2573-D06F-4043-B3F9-42E9A505C364}" type="presParOf" srcId="{83DB6867-99AB-4103-A537-4403AF0A3F86}" destId="{AAD5FC51-0306-4BAC-971D-CF73CA4D650C}" srcOrd="0" destOrd="0" presId="urn:microsoft.com/office/officeart/2018/2/layout/IconLabelDescriptionList"/>
    <dgm:cxn modelId="{6465D64C-D301-4634-8FF5-ADB27BF0A35D}" type="presParOf" srcId="{AAD5FC51-0306-4BAC-971D-CF73CA4D650C}" destId="{7B197D32-571E-46AE-A658-E16809F74F57}" srcOrd="0" destOrd="0" presId="urn:microsoft.com/office/officeart/2018/2/layout/IconLabelDescriptionList"/>
    <dgm:cxn modelId="{41576565-9CDF-4E12-85F9-5680CC567AF8}" type="presParOf" srcId="{AAD5FC51-0306-4BAC-971D-CF73CA4D650C}" destId="{40F640A7-E67D-485B-99CD-454912FBD380}" srcOrd="1" destOrd="0" presId="urn:microsoft.com/office/officeart/2018/2/layout/IconLabelDescriptionList"/>
    <dgm:cxn modelId="{1B8E52B5-F406-4C55-A0DA-116A24A0A921}" type="presParOf" srcId="{AAD5FC51-0306-4BAC-971D-CF73CA4D650C}" destId="{5469EC3F-DB0C-476E-AB99-F07622CC7D25}" srcOrd="2" destOrd="0" presId="urn:microsoft.com/office/officeart/2018/2/layout/IconLabelDescriptionList"/>
    <dgm:cxn modelId="{BD1AC4A3-06B9-49FC-A9BB-46171EC337A1}" type="presParOf" srcId="{AAD5FC51-0306-4BAC-971D-CF73CA4D650C}" destId="{955D8DD9-C0BD-4B61-A3F6-6A697D44BA42}" srcOrd="3" destOrd="0" presId="urn:microsoft.com/office/officeart/2018/2/layout/IconLabelDescriptionList"/>
    <dgm:cxn modelId="{28A60C1D-28D6-4A83-A6D9-FCA2EC4CAFE4}" type="presParOf" srcId="{AAD5FC51-0306-4BAC-971D-CF73CA4D650C}" destId="{197FC01C-4502-4595-8497-DBEF2DC920A2}" srcOrd="4" destOrd="0" presId="urn:microsoft.com/office/officeart/2018/2/layout/IconLabelDescriptionList"/>
    <dgm:cxn modelId="{FF78AAFF-673D-45A2-8764-DC8C99BF1969}" type="presParOf" srcId="{83DB6867-99AB-4103-A537-4403AF0A3F86}" destId="{F1D635D8-3A6C-440C-8A4F-7B4CD0AF1943}" srcOrd="1" destOrd="0" presId="urn:microsoft.com/office/officeart/2018/2/layout/IconLabelDescriptionList"/>
    <dgm:cxn modelId="{68134914-3A94-4FFB-801D-696C922AB112}" type="presParOf" srcId="{83DB6867-99AB-4103-A537-4403AF0A3F86}" destId="{03B58443-CED8-4ECD-901C-F45130ADCE3F}" srcOrd="2" destOrd="0" presId="urn:microsoft.com/office/officeart/2018/2/layout/IconLabelDescriptionList"/>
    <dgm:cxn modelId="{26C21C8F-2DA7-4B84-A528-831F21F1F244}" type="presParOf" srcId="{03B58443-CED8-4ECD-901C-F45130ADCE3F}" destId="{BFCDA5E0-22B9-4FC7-B491-0D03C04AC0AD}" srcOrd="0" destOrd="0" presId="urn:microsoft.com/office/officeart/2018/2/layout/IconLabelDescriptionList"/>
    <dgm:cxn modelId="{E2C8E6B7-6A78-4770-993E-E86769B81FFD}" type="presParOf" srcId="{03B58443-CED8-4ECD-901C-F45130ADCE3F}" destId="{E8941648-4542-4769-A346-03B2387D3AEC}" srcOrd="1" destOrd="0" presId="urn:microsoft.com/office/officeart/2018/2/layout/IconLabelDescriptionList"/>
    <dgm:cxn modelId="{0A12401D-D4DA-4AC6-B292-22894209288E}" type="presParOf" srcId="{03B58443-CED8-4ECD-901C-F45130ADCE3F}" destId="{1B57237F-47A0-49CB-913F-2808A9713965}" srcOrd="2" destOrd="0" presId="urn:microsoft.com/office/officeart/2018/2/layout/IconLabelDescriptionList"/>
    <dgm:cxn modelId="{AF32EBF5-9CDC-46CA-8A9A-FEEB57C6C827}" type="presParOf" srcId="{03B58443-CED8-4ECD-901C-F45130ADCE3F}" destId="{F3D17C73-1A0B-4BD8-8CF3-A2EFF3476CC3}" srcOrd="3" destOrd="0" presId="urn:microsoft.com/office/officeart/2018/2/layout/IconLabelDescriptionList"/>
    <dgm:cxn modelId="{D5FFF38D-92FC-4D7C-B035-85694B1409F9}" type="presParOf" srcId="{03B58443-CED8-4ECD-901C-F45130ADCE3F}" destId="{496768B7-4C71-43EE-9BB7-15283395F21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D4382A-3914-4693-8867-F0F877DC68D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3210A99-92D9-49D0-9CFA-76A2ACB9DEE6}">
      <dgm:prSet/>
      <dgm:spPr/>
      <dgm:t>
        <a:bodyPr/>
        <a:lstStyle/>
        <a:p>
          <a:pPr>
            <a:defRPr b="1"/>
          </a:pPr>
          <a:r>
            <a:rPr lang="en-US" baseline="0"/>
            <a:t>Docker</a:t>
          </a:r>
          <a:endParaRPr lang="en-US"/>
        </a:p>
      </dgm:t>
    </dgm:pt>
    <dgm:pt modelId="{EC5BD0D1-4867-4554-A1D8-534C2E92785B}" type="parTrans" cxnId="{20E3718A-4D22-406D-B20B-000071FCCAE7}">
      <dgm:prSet/>
      <dgm:spPr/>
      <dgm:t>
        <a:bodyPr/>
        <a:lstStyle/>
        <a:p>
          <a:endParaRPr lang="en-US"/>
        </a:p>
      </dgm:t>
    </dgm:pt>
    <dgm:pt modelId="{3EF52134-4594-4744-A8FD-CA5BCA244709}" type="sibTrans" cxnId="{20E3718A-4D22-406D-B20B-000071FCCAE7}">
      <dgm:prSet/>
      <dgm:spPr/>
      <dgm:t>
        <a:bodyPr/>
        <a:lstStyle/>
        <a:p>
          <a:endParaRPr lang="en-US"/>
        </a:p>
      </dgm:t>
    </dgm:pt>
    <dgm:pt modelId="{CB62DEF2-BCC7-4D60-B88B-559FD7B15F87}">
      <dgm:prSet/>
      <dgm:spPr/>
      <dgm:t>
        <a:bodyPr/>
        <a:lstStyle/>
        <a:p>
          <a:r>
            <a:rPr lang="en-US" baseline="0"/>
            <a:t>Docker is a containerization platform that is commonly used in MLOps to package and deploy machine learning models. With Docker, machine learning models can be packaged into a container image, along with all the dependencies needed to run the model. This makes it easy to deploy the model to any environment that supports Docker, such as a cloud platform or on-premise server.</a:t>
          </a:r>
          <a:endParaRPr lang="en-US"/>
        </a:p>
      </dgm:t>
    </dgm:pt>
    <dgm:pt modelId="{6B75DAAD-8229-4011-A964-FF5755BDBEA2}" type="parTrans" cxnId="{6D8F9E96-199F-4FB2-9030-8BF1A3096AB1}">
      <dgm:prSet/>
      <dgm:spPr/>
      <dgm:t>
        <a:bodyPr/>
        <a:lstStyle/>
        <a:p>
          <a:endParaRPr lang="en-US"/>
        </a:p>
      </dgm:t>
    </dgm:pt>
    <dgm:pt modelId="{4CE06693-7383-4820-93B6-83A2804BE6F2}" type="sibTrans" cxnId="{6D8F9E96-199F-4FB2-9030-8BF1A3096AB1}">
      <dgm:prSet/>
      <dgm:spPr/>
      <dgm:t>
        <a:bodyPr/>
        <a:lstStyle/>
        <a:p>
          <a:endParaRPr lang="en-US"/>
        </a:p>
      </dgm:t>
    </dgm:pt>
    <dgm:pt modelId="{07EB9E8A-5EC3-423A-AC59-A1A6D7C44529}">
      <dgm:prSet/>
      <dgm:spPr/>
      <dgm:t>
        <a:bodyPr/>
        <a:lstStyle/>
        <a:p>
          <a:pPr>
            <a:defRPr b="1"/>
          </a:pPr>
          <a:r>
            <a:rPr lang="en-US" baseline="0"/>
            <a:t>Kubeflow</a:t>
          </a:r>
          <a:endParaRPr lang="en-US"/>
        </a:p>
      </dgm:t>
    </dgm:pt>
    <dgm:pt modelId="{56C47ECD-8C77-4BC6-B01A-92AA142B1BF4}" type="parTrans" cxnId="{0443BB0F-37F9-4421-B1ED-48AFEA8B5A68}">
      <dgm:prSet/>
      <dgm:spPr/>
      <dgm:t>
        <a:bodyPr/>
        <a:lstStyle/>
        <a:p>
          <a:endParaRPr lang="en-US"/>
        </a:p>
      </dgm:t>
    </dgm:pt>
    <dgm:pt modelId="{F4313814-66FF-4CDE-BD44-CF7A647266B4}" type="sibTrans" cxnId="{0443BB0F-37F9-4421-B1ED-48AFEA8B5A68}">
      <dgm:prSet/>
      <dgm:spPr/>
      <dgm:t>
        <a:bodyPr/>
        <a:lstStyle/>
        <a:p>
          <a:endParaRPr lang="en-US"/>
        </a:p>
      </dgm:t>
    </dgm:pt>
    <dgm:pt modelId="{C78C8B71-4DA9-404D-BC55-5759BACA3EA4}">
      <dgm:prSet/>
      <dgm:spPr/>
      <dgm:t>
        <a:bodyPr/>
        <a:lstStyle/>
        <a:p>
          <a:r>
            <a:rPr lang="en-US" baseline="0"/>
            <a:t>Kubeflow is an open-source platform for building and deploying machine learning workflows on Kubernetes. It provides tools for model training, serving, and monitoring, as well as tools for managing data pipelines and model artifacts.</a:t>
          </a:r>
          <a:endParaRPr lang="en-US"/>
        </a:p>
      </dgm:t>
    </dgm:pt>
    <dgm:pt modelId="{0C320E80-F021-47A5-8FB3-FC37ACAD6A4B}" type="parTrans" cxnId="{8760E6F0-C6ED-4901-BD45-129AFF40C4BD}">
      <dgm:prSet/>
      <dgm:spPr/>
      <dgm:t>
        <a:bodyPr/>
        <a:lstStyle/>
        <a:p>
          <a:endParaRPr lang="en-US"/>
        </a:p>
      </dgm:t>
    </dgm:pt>
    <dgm:pt modelId="{6BAAC5DA-B8C5-4981-B26A-E88AA33F2053}" type="sibTrans" cxnId="{8760E6F0-C6ED-4901-BD45-129AFF40C4BD}">
      <dgm:prSet/>
      <dgm:spPr/>
      <dgm:t>
        <a:bodyPr/>
        <a:lstStyle/>
        <a:p>
          <a:endParaRPr lang="en-US"/>
        </a:p>
      </dgm:t>
    </dgm:pt>
    <dgm:pt modelId="{7CD46E49-EC46-44F7-979C-68D03D21948A}" type="pres">
      <dgm:prSet presAssocID="{F4D4382A-3914-4693-8867-F0F877DC68D7}" presName="root" presStyleCnt="0">
        <dgm:presLayoutVars>
          <dgm:dir/>
          <dgm:resizeHandles val="exact"/>
        </dgm:presLayoutVars>
      </dgm:prSet>
      <dgm:spPr/>
    </dgm:pt>
    <dgm:pt modelId="{48C22DAE-9FE0-4D59-9BC9-AC88EC59029D}" type="pres">
      <dgm:prSet presAssocID="{73210A99-92D9-49D0-9CFA-76A2ACB9DEE6}" presName="compNode" presStyleCnt="0"/>
      <dgm:spPr/>
    </dgm:pt>
    <dgm:pt modelId="{F18806CA-021E-4D60-87E3-0206470BF112}" type="pres">
      <dgm:prSet presAssocID="{73210A99-92D9-49D0-9CFA-76A2ACB9DE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47B7421-4584-4A9D-B968-9BD45270ACE4}" type="pres">
      <dgm:prSet presAssocID="{73210A99-92D9-49D0-9CFA-76A2ACB9DEE6}" presName="iconSpace" presStyleCnt="0"/>
      <dgm:spPr/>
    </dgm:pt>
    <dgm:pt modelId="{942B0D31-F369-438B-A93C-592BC224CD60}" type="pres">
      <dgm:prSet presAssocID="{73210A99-92D9-49D0-9CFA-76A2ACB9DEE6}" presName="parTx" presStyleLbl="revTx" presStyleIdx="0" presStyleCnt="4">
        <dgm:presLayoutVars>
          <dgm:chMax val="0"/>
          <dgm:chPref val="0"/>
        </dgm:presLayoutVars>
      </dgm:prSet>
      <dgm:spPr/>
    </dgm:pt>
    <dgm:pt modelId="{FF462A18-3E5C-446A-A7DA-3FF6430110AE}" type="pres">
      <dgm:prSet presAssocID="{73210A99-92D9-49D0-9CFA-76A2ACB9DEE6}" presName="txSpace" presStyleCnt="0"/>
      <dgm:spPr/>
    </dgm:pt>
    <dgm:pt modelId="{451481C7-6451-4705-943D-D2E9D346FD85}" type="pres">
      <dgm:prSet presAssocID="{73210A99-92D9-49D0-9CFA-76A2ACB9DEE6}" presName="desTx" presStyleLbl="revTx" presStyleIdx="1" presStyleCnt="4">
        <dgm:presLayoutVars/>
      </dgm:prSet>
      <dgm:spPr/>
    </dgm:pt>
    <dgm:pt modelId="{899788AB-9147-4003-90B9-26B1BD47AF55}" type="pres">
      <dgm:prSet presAssocID="{3EF52134-4594-4744-A8FD-CA5BCA244709}" presName="sibTrans" presStyleCnt="0"/>
      <dgm:spPr/>
    </dgm:pt>
    <dgm:pt modelId="{A2DFA51C-6600-4ADD-87E2-E904377E6228}" type="pres">
      <dgm:prSet presAssocID="{07EB9E8A-5EC3-423A-AC59-A1A6D7C44529}" presName="compNode" presStyleCnt="0"/>
      <dgm:spPr/>
    </dgm:pt>
    <dgm:pt modelId="{5D479188-5785-457E-AD02-9A9AD15046F5}" type="pres">
      <dgm:prSet presAssocID="{07EB9E8A-5EC3-423A-AC59-A1A6D7C445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DFE4E9A4-BC14-440D-A249-AA762C7F7201}" type="pres">
      <dgm:prSet presAssocID="{07EB9E8A-5EC3-423A-AC59-A1A6D7C44529}" presName="iconSpace" presStyleCnt="0"/>
      <dgm:spPr/>
    </dgm:pt>
    <dgm:pt modelId="{688948AA-5599-4ADE-BE41-61B0AFFC04A2}" type="pres">
      <dgm:prSet presAssocID="{07EB9E8A-5EC3-423A-AC59-A1A6D7C44529}" presName="parTx" presStyleLbl="revTx" presStyleIdx="2" presStyleCnt="4">
        <dgm:presLayoutVars>
          <dgm:chMax val="0"/>
          <dgm:chPref val="0"/>
        </dgm:presLayoutVars>
      </dgm:prSet>
      <dgm:spPr/>
    </dgm:pt>
    <dgm:pt modelId="{199B2982-4C70-4545-8347-04794CEC833F}" type="pres">
      <dgm:prSet presAssocID="{07EB9E8A-5EC3-423A-AC59-A1A6D7C44529}" presName="txSpace" presStyleCnt="0"/>
      <dgm:spPr/>
    </dgm:pt>
    <dgm:pt modelId="{2007F7B4-A849-47F7-88EE-FD49A5E75FAC}" type="pres">
      <dgm:prSet presAssocID="{07EB9E8A-5EC3-423A-AC59-A1A6D7C44529}" presName="desTx" presStyleLbl="revTx" presStyleIdx="3" presStyleCnt="4">
        <dgm:presLayoutVars/>
      </dgm:prSet>
      <dgm:spPr/>
    </dgm:pt>
  </dgm:ptLst>
  <dgm:cxnLst>
    <dgm:cxn modelId="{0443BB0F-37F9-4421-B1ED-48AFEA8B5A68}" srcId="{F4D4382A-3914-4693-8867-F0F877DC68D7}" destId="{07EB9E8A-5EC3-423A-AC59-A1A6D7C44529}" srcOrd="1" destOrd="0" parTransId="{56C47ECD-8C77-4BC6-B01A-92AA142B1BF4}" sibTransId="{F4313814-66FF-4CDE-BD44-CF7A647266B4}"/>
    <dgm:cxn modelId="{7340D216-6582-4EF3-8411-EE7CE80B64A8}" type="presOf" srcId="{F4D4382A-3914-4693-8867-F0F877DC68D7}" destId="{7CD46E49-EC46-44F7-979C-68D03D21948A}" srcOrd="0" destOrd="0" presId="urn:microsoft.com/office/officeart/2018/2/layout/IconLabelDescriptionList"/>
    <dgm:cxn modelId="{D9E48D1A-F087-4129-9B21-01851DEAAE7E}" type="presOf" srcId="{C78C8B71-4DA9-404D-BC55-5759BACA3EA4}" destId="{2007F7B4-A849-47F7-88EE-FD49A5E75FAC}" srcOrd="0" destOrd="0" presId="urn:microsoft.com/office/officeart/2018/2/layout/IconLabelDescriptionList"/>
    <dgm:cxn modelId="{6E74E233-DE5E-44FA-9FF3-07E1A0E567AD}" type="presOf" srcId="{07EB9E8A-5EC3-423A-AC59-A1A6D7C44529}" destId="{688948AA-5599-4ADE-BE41-61B0AFFC04A2}" srcOrd="0" destOrd="0" presId="urn:microsoft.com/office/officeart/2018/2/layout/IconLabelDescriptionList"/>
    <dgm:cxn modelId="{20E3718A-4D22-406D-B20B-000071FCCAE7}" srcId="{F4D4382A-3914-4693-8867-F0F877DC68D7}" destId="{73210A99-92D9-49D0-9CFA-76A2ACB9DEE6}" srcOrd="0" destOrd="0" parTransId="{EC5BD0D1-4867-4554-A1D8-534C2E92785B}" sibTransId="{3EF52134-4594-4744-A8FD-CA5BCA244709}"/>
    <dgm:cxn modelId="{6D8F9E96-199F-4FB2-9030-8BF1A3096AB1}" srcId="{73210A99-92D9-49D0-9CFA-76A2ACB9DEE6}" destId="{CB62DEF2-BCC7-4D60-B88B-559FD7B15F87}" srcOrd="0" destOrd="0" parTransId="{6B75DAAD-8229-4011-A964-FF5755BDBEA2}" sibTransId="{4CE06693-7383-4820-93B6-83A2804BE6F2}"/>
    <dgm:cxn modelId="{E453DCB8-8031-4CA0-B197-F7851902D2C0}" type="presOf" srcId="{CB62DEF2-BCC7-4D60-B88B-559FD7B15F87}" destId="{451481C7-6451-4705-943D-D2E9D346FD85}" srcOrd="0" destOrd="0" presId="urn:microsoft.com/office/officeart/2018/2/layout/IconLabelDescriptionList"/>
    <dgm:cxn modelId="{F006EDDC-BF83-4325-A4E4-46E49B801C26}" type="presOf" srcId="{73210A99-92D9-49D0-9CFA-76A2ACB9DEE6}" destId="{942B0D31-F369-438B-A93C-592BC224CD60}" srcOrd="0" destOrd="0" presId="urn:microsoft.com/office/officeart/2018/2/layout/IconLabelDescriptionList"/>
    <dgm:cxn modelId="{8760E6F0-C6ED-4901-BD45-129AFF40C4BD}" srcId="{07EB9E8A-5EC3-423A-AC59-A1A6D7C44529}" destId="{C78C8B71-4DA9-404D-BC55-5759BACA3EA4}" srcOrd="0" destOrd="0" parTransId="{0C320E80-F021-47A5-8FB3-FC37ACAD6A4B}" sibTransId="{6BAAC5DA-B8C5-4981-B26A-E88AA33F2053}"/>
    <dgm:cxn modelId="{28FD1A6B-286E-4C7B-8447-723242C18294}" type="presParOf" srcId="{7CD46E49-EC46-44F7-979C-68D03D21948A}" destId="{48C22DAE-9FE0-4D59-9BC9-AC88EC59029D}" srcOrd="0" destOrd="0" presId="urn:microsoft.com/office/officeart/2018/2/layout/IconLabelDescriptionList"/>
    <dgm:cxn modelId="{B015E7A2-F097-4CB8-87D5-972822103163}" type="presParOf" srcId="{48C22DAE-9FE0-4D59-9BC9-AC88EC59029D}" destId="{F18806CA-021E-4D60-87E3-0206470BF112}" srcOrd="0" destOrd="0" presId="urn:microsoft.com/office/officeart/2018/2/layout/IconLabelDescriptionList"/>
    <dgm:cxn modelId="{EE1AF9F2-7C4E-463C-85E8-CBE93705C25D}" type="presParOf" srcId="{48C22DAE-9FE0-4D59-9BC9-AC88EC59029D}" destId="{C47B7421-4584-4A9D-B968-9BD45270ACE4}" srcOrd="1" destOrd="0" presId="urn:microsoft.com/office/officeart/2018/2/layout/IconLabelDescriptionList"/>
    <dgm:cxn modelId="{BE237C84-0438-4512-A4AD-2367F4F895E0}" type="presParOf" srcId="{48C22DAE-9FE0-4D59-9BC9-AC88EC59029D}" destId="{942B0D31-F369-438B-A93C-592BC224CD60}" srcOrd="2" destOrd="0" presId="urn:microsoft.com/office/officeart/2018/2/layout/IconLabelDescriptionList"/>
    <dgm:cxn modelId="{805CA706-5054-4848-AD65-F0130D0C22A6}" type="presParOf" srcId="{48C22DAE-9FE0-4D59-9BC9-AC88EC59029D}" destId="{FF462A18-3E5C-446A-A7DA-3FF6430110AE}" srcOrd="3" destOrd="0" presId="urn:microsoft.com/office/officeart/2018/2/layout/IconLabelDescriptionList"/>
    <dgm:cxn modelId="{429DC53C-3EC1-4111-A2CF-374A947480EB}" type="presParOf" srcId="{48C22DAE-9FE0-4D59-9BC9-AC88EC59029D}" destId="{451481C7-6451-4705-943D-D2E9D346FD85}" srcOrd="4" destOrd="0" presId="urn:microsoft.com/office/officeart/2018/2/layout/IconLabelDescriptionList"/>
    <dgm:cxn modelId="{DACC1164-B28C-4C36-BE24-FDAD0424BBD0}" type="presParOf" srcId="{7CD46E49-EC46-44F7-979C-68D03D21948A}" destId="{899788AB-9147-4003-90B9-26B1BD47AF55}" srcOrd="1" destOrd="0" presId="urn:microsoft.com/office/officeart/2018/2/layout/IconLabelDescriptionList"/>
    <dgm:cxn modelId="{D962D85C-FB0E-468F-9B00-2DFBDF3212A4}" type="presParOf" srcId="{7CD46E49-EC46-44F7-979C-68D03D21948A}" destId="{A2DFA51C-6600-4ADD-87E2-E904377E6228}" srcOrd="2" destOrd="0" presId="urn:microsoft.com/office/officeart/2018/2/layout/IconLabelDescriptionList"/>
    <dgm:cxn modelId="{614628CF-5AF9-49E2-B771-8194F237B381}" type="presParOf" srcId="{A2DFA51C-6600-4ADD-87E2-E904377E6228}" destId="{5D479188-5785-457E-AD02-9A9AD15046F5}" srcOrd="0" destOrd="0" presId="urn:microsoft.com/office/officeart/2018/2/layout/IconLabelDescriptionList"/>
    <dgm:cxn modelId="{F39904AF-77B4-4569-80DD-06F96460A214}" type="presParOf" srcId="{A2DFA51C-6600-4ADD-87E2-E904377E6228}" destId="{DFE4E9A4-BC14-440D-A249-AA762C7F7201}" srcOrd="1" destOrd="0" presId="urn:microsoft.com/office/officeart/2018/2/layout/IconLabelDescriptionList"/>
    <dgm:cxn modelId="{AD391482-0B25-4D2E-9F73-375673541BC9}" type="presParOf" srcId="{A2DFA51C-6600-4ADD-87E2-E904377E6228}" destId="{688948AA-5599-4ADE-BE41-61B0AFFC04A2}" srcOrd="2" destOrd="0" presId="urn:microsoft.com/office/officeart/2018/2/layout/IconLabelDescriptionList"/>
    <dgm:cxn modelId="{B15D44FB-3458-4276-817F-82D475FF37EF}" type="presParOf" srcId="{A2DFA51C-6600-4ADD-87E2-E904377E6228}" destId="{199B2982-4C70-4545-8347-04794CEC833F}" srcOrd="3" destOrd="0" presId="urn:microsoft.com/office/officeart/2018/2/layout/IconLabelDescriptionList"/>
    <dgm:cxn modelId="{09AE4EE4-4F4B-4927-BF7F-9A845262E353}" type="presParOf" srcId="{A2DFA51C-6600-4ADD-87E2-E904377E6228}" destId="{2007F7B4-A849-47F7-88EE-FD49A5E75FA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6C2E1-2324-4E4A-B557-253A0B73071D}">
      <dsp:nvSpPr>
        <dsp:cNvPr id="0" name=""/>
        <dsp:cNvSpPr/>
      </dsp:nvSpPr>
      <dsp:spPr>
        <a:xfrm>
          <a:off x="0" y="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F5525C-91F6-4AD1-AE75-2441A9632751}">
      <dsp:nvSpPr>
        <dsp:cNvPr id="0" name=""/>
        <dsp:cNvSpPr/>
      </dsp:nvSpPr>
      <dsp:spPr>
        <a:xfrm>
          <a:off x="0" y="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MLOps stands for Machine Learning Operations. It is an approach to managing the lifecycle of machine learning models that emphasizes collaboration, automation, and monitoring. </a:t>
          </a:r>
          <a:endParaRPr lang="en-US" sz="1800" kern="1200"/>
        </a:p>
      </dsp:txBody>
      <dsp:txXfrm>
        <a:off x="0" y="0"/>
        <a:ext cx="8607425" cy="1187450"/>
      </dsp:txXfrm>
    </dsp:sp>
    <dsp:sp modelId="{2CDE7FAA-2061-4F5F-AA77-5E6F7770DADE}">
      <dsp:nvSpPr>
        <dsp:cNvPr id="0" name=""/>
        <dsp:cNvSpPr/>
      </dsp:nvSpPr>
      <dsp:spPr>
        <a:xfrm>
          <a:off x="0" y="118745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D6F013-711B-4388-9834-ABA7639EB978}">
      <dsp:nvSpPr>
        <dsp:cNvPr id="0" name=""/>
        <dsp:cNvSpPr/>
      </dsp:nvSpPr>
      <dsp:spPr>
        <a:xfrm>
          <a:off x="0" y="118745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dirty="0" err="1"/>
            <a:t>MLOps</a:t>
          </a:r>
          <a:r>
            <a:rPr lang="en-US" sz="1800" kern="1200" baseline="0" dirty="0"/>
            <a:t> aims to bridge the gap between data science and IT operations by applying principles and practices from software engineering to machine learning development and deployment. </a:t>
          </a:r>
          <a:endParaRPr lang="en-US" sz="1800" kern="1200" dirty="0"/>
        </a:p>
      </dsp:txBody>
      <dsp:txXfrm>
        <a:off x="0" y="1187450"/>
        <a:ext cx="8607425" cy="1187450"/>
      </dsp:txXfrm>
    </dsp:sp>
    <dsp:sp modelId="{C527869F-E1FC-4347-BC89-BEBD385899B1}">
      <dsp:nvSpPr>
        <dsp:cNvPr id="0" name=""/>
        <dsp:cNvSpPr/>
      </dsp:nvSpPr>
      <dsp:spPr>
        <a:xfrm>
          <a:off x="0" y="237490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11FCDB-F263-4D33-98E3-6D4994FF58EF}">
      <dsp:nvSpPr>
        <dsp:cNvPr id="0" name=""/>
        <dsp:cNvSpPr/>
      </dsp:nvSpPr>
      <dsp:spPr>
        <a:xfrm>
          <a:off x="0" y="237490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MLOps involves various tasks, such as data preparation, model training, deployment, monitoring, and maintenance, and relies on tools and technologies such as version control, continuous integration and deployment (CI/CD), containerization, and orchestration platforms. </a:t>
          </a:r>
          <a:endParaRPr lang="en-US" sz="1800" kern="1200"/>
        </a:p>
      </dsp:txBody>
      <dsp:txXfrm>
        <a:off x="0" y="2374900"/>
        <a:ext cx="8607425" cy="1187450"/>
      </dsp:txXfrm>
    </dsp:sp>
    <dsp:sp modelId="{7054C751-B671-4BD8-BE3C-1A4ABB0B9D7D}">
      <dsp:nvSpPr>
        <dsp:cNvPr id="0" name=""/>
        <dsp:cNvSpPr/>
      </dsp:nvSpPr>
      <dsp:spPr>
        <a:xfrm>
          <a:off x="0" y="356235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06695-C5CC-42E9-83C4-463EC2AB5996}">
      <dsp:nvSpPr>
        <dsp:cNvPr id="0" name=""/>
        <dsp:cNvSpPr/>
      </dsp:nvSpPr>
      <dsp:spPr>
        <a:xfrm>
          <a:off x="0" y="356235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MLOps helps organizations to build and deploy machine learning models more efficiently, reliably, and at scale, while reducing risks and costs associated with machine learning projects.</a:t>
          </a:r>
          <a:endParaRPr lang="en-US" sz="1800" kern="1200"/>
        </a:p>
      </dsp:txBody>
      <dsp:txXfrm>
        <a:off x="0" y="3562350"/>
        <a:ext cx="8607425" cy="1187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B9B22-FFDB-4F0A-A320-9914DCD75678}">
      <dsp:nvSpPr>
        <dsp:cNvPr id="0" name=""/>
        <dsp:cNvSpPr/>
      </dsp:nvSpPr>
      <dsp:spPr>
        <a:xfrm>
          <a:off x="0" y="3752"/>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8A293-18E1-4759-A7DD-4CE7380FDFC5}">
      <dsp:nvSpPr>
        <dsp:cNvPr id="0" name=""/>
        <dsp:cNvSpPr/>
      </dsp:nvSpPr>
      <dsp:spPr>
        <a:xfrm>
          <a:off x="241782" y="183590"/>
          <a:ext cx="439605" cy="4396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F86489-FCBD-4677-B2D0-C891D94C91A1}">
      <dsp:nvSpPr>
        <dsp:cNvPr id="0" name=""/>
        <dsp:cNvSpPr/>
      </dsp:nvSpPr>
      <dsp:spPr>
        <a:xfrm>
          <a:off x="923170" y="3752"/>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Improved collaboration: MLOps promotes collaboration between data scientists, software engineers, and operations teams, enabling them to work together more effectively and efficiently</a:t>
          </a:r>
          <a:endParaRPr lang="en-US" sz="1600" kern="1200"/>
        </a:p>
      </dsp:txBody>
      <dsp:txXfrm>
        <a:off x="923170" y="3752"/>
        <a:ext cx="10087008" cy="799282"/>
      </dsp:txXfrm>
    </dsp:sp>
    <dsp:sp modelId="{E525DD4C-AE35-4F82-87F5-3CF1E51204D0}">
      <dsp:nvSpPr>
        <dsp:cNvPr id="0" name=""/>
        <dsp:cNvSpPr/>
      </dsp:nvSpPr>
      <dsp:spPr>
        <a:xfrm>
          <a:off x="0" y="1002855"/>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C31EA2-90E0-4A40-897D-B731B075CCF2}">
      <dsp:nvSpPr>
        <dsp:cNvPr id="0" name=""/>
        <dsp:cNvSpPr/>
      </dsp:nvSpPr>
      <dsp:spPr>
        <a:xfrm>
          <a:off x="241782" y="1182693"/>
          <a:ext cx="439605" cy="4396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A289C-714B-428D-BBC7-CD4CE63FE0BA}">
      <dsp:nvSpPr>
        <dsp:cNvPr id="0" name=""/>
        <dsp:cNvSpPr/>
      </dsp:nvSpPr>
      <dsp:spPr>
        <a:xfrm>
          <a:off x="923170" y="1002855"/>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Faster time to market: By automating many of the tasks involved in model development and deployment, MLOps can help organizations bring new machine learning models to market more quickly.</a:t>
          </a:r>
          <a:endParaRPr lang="en-US" sz="1600" kern="1200"/>
        </a:p>
      </dsp:txBody>
      <dsp:txXfrm>
        <a:off x="923170" y="1002855"/>
        <a:ext cx="10087008" cy="799282"/>
      </dsp:txXfrm>
    </dsp:sp>
    <dsp:sp modelId="{3D6B84FC-945B-47E6-8D69-0A6AD0D8DB71}">
      <dsp:nvSpPr>
        <dsp:cNvPr id="0" name=""/>
        <dsp:cNvSpPr/>
      </dsp:nvSpPr>
      <dsp:spPr>
        <a:xfrm>
          <a:off x="0" y="2001957"/>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56FCCD-64F1-42D1-90CB-C7EC5E4BD0FC}">
      <dsp:nvSpPr>
        <dsp:cNvPr id="0" name=""/>
        <dsp:cNvSpPr/>
      </dsp:nvSpPr>
      <dsp:spPr>
        <a:xfrm>
          <a:off x="241782" y="2181796"/>
          <a:ext cx="439605" cy="4396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26786-EE41-42F2-A1AA-1DE3CEE32149}">
      <dsp:nvSpPr>
        <dsp:cNvPr id="0" name=""/>
        <dsp:cNvSpPr/>
      </dsp:nvSpPr>
      <dsp:spPr>
        <a:xfrm>
          <a:off x="923170" y="2001957"/>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Better model performance: MLOps emphasizes continuous monitoring and optimization of machine learning models, helping to ensure that they continue to operate effectively over time.</a:t>
          </a:r>
          <a:endParaRPr lang="en-US" sz="1600" kern="1200"/>
        </a:p>
      </dsp:txBody>
      <dsp:txXfrm>
        <a:off x="923170" y="2001957"/>
        <a:ext cx="10087008" cy="799282"/>
      </dsp:txXfrm>
    </dsp:sp>
    <dsp:sp modelId="{137CA4C9-7E8D-4025-ACB2-8AC4D43794F4}">
      <dsp:nvSpPr>
        <dsp:cNvPr id="0" name=""/>
        <dsp:cNvSpPr/>
      </dsp:nvSpPr>
      <dsp:spPr>
        <a:xfrm>
          <a:off x="0" y="3001060"/>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E8EC2-DE31-483F-ABC0-C9629257BBC8}">
      <dsp:nvSpPr>
        <dsp:cNvPr id="0" name=""/>
        <dsp:cNvSpPr/>
      </dsp:nvSpPr>
      <dsp:spPr>
        <a:xfrm>
          <a:off x="241782" y="3180899"/>
          <a:ext cx="439605" cy="4396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DD5AF8-E0D1-4364-AD1E-0B204843FC41}">
      <dsp:nvSpPr>
        <dsp:cNvPr id="0" name=""/>
        <dsp:cNvSpPr/>
      </dsp:nvSpPr>
      <dsp:spPr>
        <a:xfrm>
          <a:off x="923170" y="3001060"/>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Reduced costs: By automating many of the tasks involved in model development and deployment, MLOps can help organizations reduce the costs associated with managing machine learning models.</a:t>
          </a:r>
          <a:endParaRPr lang="en-US" sz="1600" kern="1200"/>
        </a:p>
      </dsp:txBody>
      <dsp:txXfrm>
        <a:off x="923170" y="3001060"/>
        <a:ext cx="10087008" cy="799282"/>
      </dsp:txXfrm>
    </dsp:sp>
    <dsp:sp modelId="{D240D5FD-F7E1-417D-BB02-A259641E6B39}">
      <dsp:nvSpPr>
        <dsp:cNvPr id="0" name=""/>
        <dsp:cNvSpPr/>
      </dsp:nvSpPr>
      <dsp:spPr>
        <a:xfrm>
          <a:off x="0" y="4000163"/>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EB245-F10C-4E93-AB3A-1E5EA587956A}">
      <dsp:nvSpPr>
        <dsp:cNvPr id="0" name=""/>
        <dsp:cNvSpPr/>
      </dsp:nvSpPr>
      <dsp:spPr>
        <a:xfrm>
          <a:off x="241782" y="4180001"/>
          <a:ext cx="439605" cy="4396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3B9027-B174-4309-B745-2C456056FACC}">
      <dsp:nvSpPr>
        <dsp:cNvPr id="0" name=""/>
        <dsp:cNvSpPr/>
      </dsp:nvSpPr>
      <dsp:spPr>
        <a:xfrm>
          <a:off x="923170" y="4000163"/>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Improved reliability: MLOps promotes the use of best practices for testing, deployment, and monitoring, helping to ensure that machine learning models operate reliably in production environments.</a:t>
          </a:r>
          <a:endParaRPr lang="en-US" sz="1600" kern="1200"/>
        </a:p>
      </dsp:txBody>
      <dsp:txXfrm>
        <a:off x="923170" y="4000163"/>
        <a:ext cx="10087008" cy="7992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899CF-ABAD-4B64-8556-C0F23F45B0BC}">
      <dsp:nvSpPr>
        <dsp:cNvPr id="0" name=""/>
        <dsp:cNvSpPr/>
      </dsp:nvSpPr>
      <dsp:spPr>
        <a:xfrm rot="5400000">
          <a:off x="7179685" y="-3137893"/>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emphasizes collaboration between data scientists, software engineers, and operations teams. By working together, these teams can ensure that machine learning models are built and deployed effectively.</a:t>
          </a:r>
          <a:endParaRPr lang="en-US" sz="1200" kern="1200"/>
        </a:p>
      </dsp:txBody>
      <dsp:txXfrm rot="-5400000">
        <a:off x="3963664" y="108124"/>
        <a:ext cx="7016518" cy="554479"/>
      </dsp:txXfrm>
    </dsp:sp>
    <dsp:sp modelId="{13364605-10A3-4450-9187-D1915F1962F3}">
      <dsp:nvSpPr>
        <dsp:cNvPr id="0" name=""/>
        <dsp:cNvSpPr/>
      </dsp:nvSpPr>
      <dsp:spPr>
        <a:xfrm>
          <a:off x="0" y="1319"/>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Collaboration</a:t>
          </a:r>
          <a:endParaRPr lang="en-US" sz="2800" kern="1200"/>
        </a:p>
      </dsp:txBody>
      <dsp:txXfrm>
        <a:off x="37495" y="38814"/>
        <a:ext cx="3888674" cy="693099"/>
      </dsp:txXfrm>
    </dsp:sp>
    <dsp:sp modelId="{5631CB04-D1E2-42C6-80A2-13D8229FD298}">
      <dsp:nvSpPr>
        <dsp:cNvPr id="0" name=""/>
        <dsp:cNvSpPr/>
      </dsp:nvSpPr>
      <dsp:spPr>
        <a:xfrm rot="5400000">
          <a:off x="7179685" y="-2331399"/>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promotes the use of automation to streamline the development and deployment of machine learning models. Automation can help to reduce the time and effort required to manage these models, and can improve their reliability and performance.</a:t>
          </a:r>
          <a:endParaRPr lang="en-US" sz="1200" kern="1200"/>
        </a:p>
      </dsp:txBody>
      <dsp:txXfrm rot="-5400000">
        <a:off x="3963664" y="914618"/>
        <a:ext cx="7016518" cy="554479"/>
      </dsp:txXfrm>
    </dsp:sp>
    <dsp:sp modelId="{50D6E7B9-A02C-42B8-9218-E324CB0BFD3E}">
      <dsp:nvSpPr>
        <dsp:cNvPr id="0" name=""/>
        <dsp:cNvSpPr/>
      </dsp:nvSpPr>
      <dsp:spPr>
        <a:xfrm>
          <a:off x="0" y="807813"/>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Automation</a:t>
          </a:r>
          <a:endParaRPr lang="en-US" sz="2800" kern="1200"/>
        </a:p>
      </dsp:txBody>
      <dsp:txXfrm>
        <a:off x="37495" y="845308"/>
        <a:ext cx="3888674" cy="693099"/>
      </dsp:txXfrm>
    </dsp:sp>
    <dsp:sp modelId="{58D70352-0389-4029-B245-84F713DEF077}">
      <dsp:nvSpPr>
        <dsp:cNvPr id="0" name=""/>
        <dsp:cNvSpPr/>
      </dsp:nvSpPr>
      <dsp:spPr>
        <a:xfrm rot="5400000">
          <a:off x="7179685" y="-1524905"/>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relies on version control to manage changes to machine learning models and related code. Version control helps to ensure that all changes are tracked and documented, and can help to facilitate collaboration among team members.</a:t>
          </a:r>
          <a:endParaRPr lang="en-US" sz="1200" kern="1200"/>
        </a:p>
      </dsp:txBody>
      <dsp:txXfrm rot="-5400000">
        <a:off x="3963664" y="1721112"/>
        <a:ext cx="7016518" cy="554479"/>
      </dsp:txXfrm>
    </dsp:sp>
    <dsp:sp modelId="{2C0EB146-53B1-4BB3-AE46-2F5B8AD8C338}">
      <dsp:nvSpPr>
        <dsp:cNvPr id="0" name=""/>
        <dsp:cNvSpPr/>
      </dsp:nvSpPr>
      <dsp:spPr>
        <a:xfrm>
          <a:off x="0" y="1614307"/>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Version Control</a:t>
          </a:r>
          <a:endParaRPr lang="en-US" sz="2800" kern="1200"/>
        </a:p>
      </dsp:txBody>
      <dsp:txXfrm>
        <a:off x="37495" y="1651802"/>
        <a:ext cx="3888674" cy="693099"/>
      </dsp:txXfrm>
    </dsp:sp>
    <dsp:sp modelId="{E95FD6A7-6AC1-4B9A-A510-E6918CA512AE}">
      <dsp:nvSpPr>
        <dsp:cNvPr id="0" name=""/>
        <dsp:cNvSpPr/>
      </dsp:nvSpPr>
      <dsp:spPr>
        <a:xfrm rot="5400000">
          <a:off x="7179685" y="-718411"/>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emphasizes the importance of testing machine learning models to ensure that they are working correctly. Testing can help to identify and address issues before they become problems in production environments.</a:t>
          </a:r>
          <a:endParaRPr lang="en-US" sz="1200" kern="1200"/>
        </a:p>
      </dsp:txBody>
      <dsp:txXfrm rot="-5400000">
        <a:off x="3963664" y="2527606"/>
        <a:ext cx="7016518" cy="554479"/>
      </dsp:txXfrm>
    </dsp:sp>
    <dsp:sp modelId="{5C4DA2A4-FA6F-4F4B-AA87-91DCCD8C6130}">
      <dsp:nvSpPr>
        <dsp:cNvPr id="0" name=""/>
        <dsp:cNvSpPr/>
      </dsp:nvSpPr>
      <dsp:spPr>
        <a:xfrm>
          <a:off x="0" y="2420801"/>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Testing</a:t>
          </a:r>
          <a:endParaRPr lang="en-US" sz="2800" kern="1200"/>
        </a:p>
      </dsp:txBody>
      <dsp:txXfrm>
        <a:off x="37495" y="2458296"/>
        <a:ext cx="3888674" cy="693099"/>
      </dsp:txXfrm>
    </dsp:sp>
    <dsp:sp modelId="{82C232C7-A89B-41D8-81F0-2F8DCEA3ED60}">
      <dsp:nvSpPr>
        <dsp:cNvPr id="0" name=""/>
        <dsp:cNvSpPr/>
      </dsp:nvSpPr>
      <dsp:spPr>
        <a:xfrm rot="5400000">
          <a:off x="7179685" y="88082"/>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promotes continuous monitoring of machine learning models in production environments. This can help to identify issues and opportunities for optimization, and can help to ensure that the models continue to operate effectively over time.</a:t>
          </a:r>
          <a:endParaRPr lang="en-US" sz="1200" kern="1200"/>
        </a:p>
      </dsp:txBody>
      <dsp:txXfrm rot="-5400000">
        <a:off x="3963664" y="3334099"/>
        <a:ext cx="7016518" cy="554479"/>
      </dsp:txXfrm>
    </dsp:sp>
    <dsp:sp modelId="{F713063B-108D-45DA-BF3D-1D13DC42FBD8}">
      <dsp:nvSpPr>
        <dsp:cNvPr id="0" name=""/>
        <dsp:cNvSpPr/>
      </dsp:nvSpPr>
      <dsp:spPr>
        <a:xfrm>
          <a:off x="0" y="3227295"/>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Monitoring</a:t>
          </a:r>
          <a:endParaRPr lang="en-US" sz="2800" kern="1200"/>
        </a:p>
      </dsp:txBody>
      <dsp:txXfrm>
        <a:off x="37495" y="3264790"/>
        <a:ext cx="3888674" cy="693099"/>
      </dsp:txXfrm>
    </dsp:sp>
    <dsp:sp modelId="{9B59520C-04A5-4FCC-A2AA-7E6202B9291D}">
      <dsp:nvSpPr>
        <dsp:cNvPr id="0" name=""/>
        <dsp:cNvSpPr/>
      </dsp:nvSpPr>
      <dsp:spPr>
        <a:xfrm rot="5400000">
          <a:off x="7179685" y="894576"/>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emphasizes the importance of automating the deployment of machine learning models to production environments. This can help to reduce the risk of errors and ensure that models are deployed consistently across different environments.</a:t>
          </a:r>
          <a:endParaRPr lang="en-US" sz="1200" kern="1200"/>
        </a:p>
      </dsp:txBody>
      <dsp:txXfrm rot="-5400000">
        <a:off x="3963664" y="4140593"/>
        <a:ext cx="7016518" cy="554479"/>
      </dsp:txXfrm>
    </dsp:sp>
    <dsp:sp modelId="{B64315C2-E6CD-47FC-81BA-CF934398B577}">
      <dsp:nvSpPr>
        <dsp:cNvPr id="0" name=""/>
        <dsp:cNvSpPr/>
      </dsp:nvSpPr>
      <dsp:spPr>
        <a:xfrm>
          <a:off x="0" y="4033789"/>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Deployment</a:t>
          </a:r>
          <a:endParaRPr lang="en-US" sz="2800" kern="1200"/>
        </a:p>
      </dsp:txBody>
      <dsp:txXfrm>
        <a:off x="37495" y="4071284"/>
        <a:ext cx="3888674" cy="693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9525E-A77F-4AA0-93EB-8E4CE63AB81D}">
      <dsp:nvSpPr>
        <dsp:cNvPr id="0" name=""/>
        <dsp:cNvSpPr/>
      </dsp:nvSpPr>
      <dsp:spPr>
        <a:xfrm>
          <a:off x="0" y="229274"/>
          <a:ext cx="10328275" cy="10867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312420" rIns="80158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Cleaning, transforming, and organizing data so that it can be used for training and evaluation.</a:t>
          </a:r>
          <a:endParaRPr lang="en-US" sz="1500" kern="1200"/>
        </a:p>
        <a:p>
          <a:pPr marL="114300" lvl="1" indent="-114300" algn="l" defTabSz="666750">
            <a:lnSpc>
              <a:spcPct val="90000"/>
            </a:lnSpc>
            <a:spcBef>
              <a:spcPct val="0"/>
            </a:spcBef>
            <a:spcAft>
              <a:spcPct val="15000"/>
            </a:spcAft>
            <a:buChar char="•"/>
          </a:pPr>
          <a:r>
            <a:rPr lang="en-US" sz="1500" kern="1200" baseline="0"/>
            <a:t>Example: Removing missing values from a dataset, normalizing numerical features, and encoding categorical variables.</a:t>
          </a:r>
          <a:endParaRPr lang="en-US" sz="1500" kern="1200"/>
        </a:p>
      </dsp:txBody>
      <dsp:txXfrm>
        <a:off x="0" y="229274"/>
        <a:ext cx="10328275" cy="1086750"/>
      </dsp:txXfrm>
    </dsp:sp>
    <dsp:sp modelId="{893FCD87-B0D2-4705-89AE-899310FD026D}">
      <dsp:nvSpPr>
        <dsp:cNvPr id="0" name=""/>
        <dsp:cNvSpPr/>
      </dsp:nvSpPr>
      <dsp:spPr>
        <a:xfrm>
          <a:off x="516413" y="7874"/>
          <a:ext cx="7229792"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666750">
            <a:lnSpc>
              <a:spcPct val="90000"/>
            </a:lnSpc>
            <a:spcBef>
              <a:spcPct val="0"/>
            </a:spcBef>
            <a:spcAft>
              <a:spcPct val="35000"/>
            </a:spcAft>
            <a:buNone/>
            <a:defRPr b="1"/>
          </a:pPr>
          <a:r>
            <a:rPr lang="en-US" sz="1500" kern="1200" baseline="0"/>
            <a:t>Data preprocessing</a:t>
          </a:r>
          <a:endParaRPr lang="en-US" sz="1500" kern="1200"/>
        </a:p>
      </dsp:txBody>
      <dsp:txXfrm>
        <a:off x="538029" y="29490"/>
        <a:ext cx="7186560" cy="399568"/>
      </dsp:txXfrm>
    </dsp:sp>
    <dsp:sp modelId="{1C394970-82F1-4175-B629-607322084CFD}">
      <dsp:nvSpPr>
        <dsp:cNvPr id="0" name=""/>
        <dsp:cNvSpPr/>
      </dsp:nvSpPr>
      <dsp:spPr>
        <a:xfrm>
          <a:off x="0" y="1618424"/>
          <a:ext cx="10328275" cy="12993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312420" rIns="80158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Choosing the appropriate algorithm and hyperparameters to create models that meet specific business and technical requirements.</a:t>
          </a:r>
          <a:endParaRPr lang="en-US" sz="1500" kern="1200"/>
        </a:p>
        <a:p>
          <a:pPr marL="114300" lvl="1" indent="-114300" algn="l" defTabSz="666750">
            <a:lnSpc>
              <a:spcPct val="90000"/>
            </a:lnSpc>
            <a:spcBef>
              <a:spcPct val="0"/>
            </a:spcBef>
            <a:spcAft>
              <a:spcPct val="15000"/>
            </a:spcAft>
            <a:buChar char="•"/>
          </a:pPr>
          <a:r>
            <a:rPr lang="en-US" sz="1500" kern="1200" baseline="0"/>
            <a:t>Example: Deciding whether to use a linear regression or a decision tree algorithm to predict sales, and selecting appropriate values for parameters such as learning rate or regularization.</a:t>
          </a:r>
          <a:endParaRPr lang="en-US" sz="1500" kern="1200"/>
        </a:p>
      </dsp:txBody>
      <dsp:txXfrm>
        <a:off x="0" y="1618424"/>
        <a:ext cx="10328275" cy="1299375"/>
      </dsp:txXfrm>
    </dsp:sp>
    <dsp:sp modelId="{679E5B3C-157C-475A-A5B4-8D48905EBCB6}">
      <dsp:nvSpPr>
        <dsp:cNvPr id="0" name=""/>
        <dsp:cNvSpPr/>
      </dsp:nvSpPr>
      <dsp:spPr>
        <a:xfrm>
          <a:off x="516413" y="1397025"/>
          <a:ext cx="7229792"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666750">
            <a:lnSpc>
              <a:spcPct val="90000"/>
            </a:lnSpc>
            <a:spcBef>
              <a:spcPct val="0"/>
            </a:spcBef>
            <a:spcAft>
              <a:spcPct val="35000"/>
            </a:spcAft>
            <a:buNone/>
            <a:defRPr b="1"/>
          </a:pPr>
          <a:r>
            <a:rPr lang="en-US" sz="1500" kern="1200" baseline="0"/>
            <a:t>Model selection</a:t>
          </a:r>
          <a:endParaRPr lang="en-US" sz="1500" kern="1200"/>
        </a:p>
      </dsp:txBody>
      <dsp:txXfrm>
        <a:off x="538029" y="1418641"/>
        <a:ext cx="7186560" cy="399568"/>
      </dsp:txXfrm>
    </dsp:sp>
    <dsp:sp modelId="{C2AD3861-741F-4730-801D-EF91AD73FFCF}">
      <dsp:nvSpPr>
        <dsp:cNvPr id="0" name=""/>
        <dsp:cNvSpPr/>
      </dsp:nvSpPr>
      <dsp:spPr>
        <a:xfrm>
          <a:off x="0" y="3220199"/>
          <a:ext cx="10328275" cy="10867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312420" rIns="80158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Using data to train models, and optimizing them for specific use cases.</a:t>
          </a:r>
          <a:endParaRPr lang="en-US" sz="1500" kern="1200"/>
        </a:p>
        <a:p>
          <a:pPr marL="114300" lvl="1" indent="-114300" algn="l" defTabSz="666750">
            <a:lnSpc>
              <a:spcPct val="90000"/>
            </a:lnSpc>
            <a:spcBef>
              <a:spcPct val="0"/>
            </a:spcBef>
            <a:spcAft>
              <a:spcPct val="15000"/>
            </a:spcAft>
            <a:buChar char="•"/>
          </a:pPr>
          <a:r>
            <a:rPr lang="en-US" sz="1500" kern="1200" baseline="0" dirty="0"/>
            <a:t>Example: Using historical sales data to train a machine learning model that predicts future sales, and adjusting the model's parameters to maximize accuracy.</a:t>
          </a:r>
          <a:endParaRPr lang="en-US" sz="1500" kern="1200" dirty="0"/>
        </a:p>
      </dsp:txBody>
      <dsp:txXfrm>
        <a:off x="0" y="3220199"/>
        <a:ext cx="10328275" cy="1086750"/>
      </dsp:txXfrm>
    </dsp:sp>
    <dsp:sp modelId="{7474B332-FCEF-4CE6-A9CA-9DBDFBA177A7}">
      <dsp:nvSpPr>
        <dsp:cNvPr id="0" name=""/>
        <dsp:cNvSpPr/>
      </dsp:nvSpPr>
      <dsp:spPr>
        <a:xfrm>
          <a:off x="516413" y="2998800"/>
          <a:ext cx="7229792"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666750">
            <a:lnSpc>
              <a:spcPct val="90000"/>
            </a:lnSpc>
            <a:spcBef>
              <a:spcPct val="0"/>
            </a:spcBef>
            <a:spcAft>
              <a:spcPct val="35000"/>
            </a:spcAft>
            <a:buNone/>
            <a:defRPr b="1"/>
          </a:pPr>
          <a:r>
            <a:rPr lang="en-US" sz="1500" kern="1200" baseline="0"/>
            <a:t>Model training</a:t>
          </a:r>
          <a:endParaRPr lang="en-US" sz="1500" kern="1200"/>
        </a:p>
      </dsp:txBody>
      <dsp:txXfrm>
        <a:off x="538029" y="3020416"/>
        <a:ext cx="7186560"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45D31-3B09-44BB-8063-BB9A76F36398}">
      <dsp:nvSpPr>
        <dsp:cNvPr id="0" name=""/>
        <dsp:cNvSpPr/>
      </dsp:nvSpPr>
      <dsp:spPr>
        <a:xfrm>
          <a:off x="0" y="234089"/>
          <a:ext cx="10328275"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Model explanation, Biasness Analysis, Fairness Analysis, response time, </a:t>
          </a:r>
          <a:r>
            <a:rPr lang="en-US" sz="1100" kern="1200" dirty="0" err="1"/>
            <a:t>packaing</a:t>
          </a:r>
          <a:r>
            <a:rPr lang="en-US" sz="1100" kern="1200" dirty="0"/>
            <a:t>, environment, dependencies etc.</a:t>
          </a:r>
        </a:p>
        <a:p>
          <a:pPr marL="57150" lvl="1" indent="-57150" algn="l" defTabSz="488950">
            <a:lnSpc>
              <a:spcPct val="90000"/>
            </a:lnSpc>
            <a:spcBef>
              <a:spcPct val="0"/>
            </a:spcBef>
            <a:spcAft>
              <a:spcPct val="15000"/>
            </a:spcAft>
            <a:buChar char="•"/>
          </a:pPr>
          <a:r>
            <a:rPr lang="en-US" sz="1100" kern="1200" dirty="0"/>
            <a:t>Example: Performing detailed testing on model to ensure it matches business requirements</a:t>
          </a:r>
        </a:p>
      </dsp:txBody>
      <dsp:txXfrm>
        <a:off x="0" y="234089"/>
        <a:ext cx="10328275" cy="641024"/>
      </dsp:txXfrm>
    </dsp:sp>
    <dsp:sp modelId="{1F9CEB7C-8694-4E86-943E-249E20931116}">
      <dsp:nvSpPr>
        <dsp:cNvPr id="0" name=""/>
        <dsp:cNvSpPr/>
      </dsp:nvSpPr>
      <dsp:spPr>
        <a:xfrm>
          <a:off x="516413" y="71729"/>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dirty="0"/>
            <a:t>Model Testing</a:t>
          </a:r>
          <a:endParaRPr lang="en-US" sz="1100" kern="1200" dirty="0"/>
        </a:p>
      </dsp:txBody>
      <dsp:txXfrm>
        <a:off x="532265" y="87581"/>
        <a:ext cx="7198088" cy="293016"/>
      </dsp:txXfrm>
    </dsp:sp>
    <dsp:sp modelId="{CD2A6B61-EC84-48BC-9C55-1988F2C5FBD6}">
      <dsp:nvSpPr>
        <dsp:cNvPr id="0" name=""/>
        <dsp:cNvSpPr/>
      </dsp:nvSpPr>
      <dsp:spPr>
        <a:xfrm>
          <a:off x="0" y="1096874"/>
          <a:ext cx="10328275" cy="952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baseline="0"/>
            <a:t>Integrating models into production environments, often using containerization technologies such as Docker, and ensuring they can scale and operate reliably.</a:t>
          </a:r>
          <a:endParaRPr lang="en-US" sz="1100" kern="1200"/>
        </a:p>
        <a:p>
          <a:pPr marL="57150" lvl="1" indent="-57150" algn="l" defTabSz="488950">
            <a:lnSpc>
              <a:spcPct val="90000"/>
            </a:lnSpc>
            <a:spcBef>
              <a:spcPct val="0"/>
            </a:spcBef>
            <a:spcAft>
              <a:spcPct val="15000"/>
            </a:spcAft>
            <a:buChar char="•"/>
          </a:pPr>
          <a:r>
            <a:rPr lang="en-US" sz="1100" kern="1200" baseline="0" dirty="0"/>
            <a:t>Example: Deploying a machine learning model as a web service that can be accessed by other applications, and monitoring its performance to ensure it meets service level agreements.</a:t>
          </a:r>
          <a:endParaRPr lang="en-US" sz="1100" kern="1200" dirty="0"/>
        </a:p>
      </dsp:txBody>
      <dsp:txXfrm>
        <a:off x="0" y="1096874"/>
        <a:ext cx="10328275" cy="952875"/>
      </dsp:txXfrm>
    </dsp:sp>
    <dsp:sp modelId="{734E00ED-56C0-4EEB-9832-D79B09F17E5C}">
      <dsp:nvSpPr>
        <dsp:cNvPr id="0" name=""/>
        <dsp:cNvSpPr/>
      </dsp:nvSpPr>
      <dsp:spPr>
        <a:xfrm>
          <a:off x="516413" y="934514"/>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a:t>Model </a:t>
          </a:r>
          <a:r>
            <a:rPr lang="en-US" sz="1100" kern="1200" baseline="0" dirty="0"/>
            <a:t>deployment</a:t>
          </a:r>
          <a:endParaRPr lang="en-US" sz="1100" kern="1200" dirty="0"/>
        </a:p>
      </dsp:txBody>
      <dsp:txXfrm>
        <a:off x="532265" y="950366"/>
        <a:ext cx="7198088" cy="293016"/>
      </dsp:txXfrm>
    </dsp:sp>
    <dsp:sp modelId="{53E71D28-FC47-4F82-A2AD-F4EE103AB5D0}">
      <dsp:nvSpPr>
        <dsp:cNvPr id="0" name=""/>
        <dsp:cNvSpPr/>
      </dsp:nvSpPr>
      <dsp:spPr>
        <a:xfrm>
          <a:off x="0" y="2271510"/>
          <a:ext cx="10328275" cy="952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baseline="0"/>
            <a:t>Collecting and analyzing data on model performance, identifying potential issues or problems, and responding quickly to minimize any impact on users.</a:t>
          </a:r>
          <a:endParaRPr lang="en-US" sz="1100" kern="1200"/>
        </a:p>
        <a:p>
          <a:pPr marL="57150" lvl="1" indent="-57150" algn="l" defTabSz="488950">
            <a:lnSpc>
              <a:spcPct val="90000"/>
            </a:lnSpc>
            <a:spcBef>
              <a:spcPct val="0"/>
            </a:spcBef>
            <a:spcAft>
              <a:spcPct val="15000"/>
            </a:spcAft>
            <a:buChar char="•"/>
          </a:pPr>
          <a:r>
            <a:rPr lang="en-US" sz="1100" kern="1200" baseline="0"/>
            <a:t>Example: Monitoring a machine learning model's predictions over time, and detecting if its accuracy starts to degrade or if it starts to produce biased results.</a:t>
          </a:r>
          <a:endParaRPr lang="en-US" sz="1100" kern="1200"/>
        </a:p>
      </dsp:txBody>
      <dsp:txXfrm>
        <a:off x="0" y="2271510"/>
        <a:ext cx="10328275" cy="952875"/>
      </dsp:txXfrm>
    </dsp:sp>
    <dsp:sp modelId="{5D717C58-7534-414B-BD70-175D38E3F77B}">
      <dsp:nvSpPr>
        <dsp:cNvPr id="0" name=""/>
        <dsp:cNvSpPr/>
      </dsp:nvSpPr>
      <dsp:spPr>
        <a:xfrm>
          <a:off x="516413" y="2109150"/>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a:t>Model monitoring</a:t>
          </a:r>
          <a:endParaRPr lang="en-US" sz="1100" kern="1200"/>
        </a:p>
      </dsp:txBody>
      <dsp:txXfrm>
        <a:off x="532265" y="2125002"/>
        <a:ext cx="7198088" cy="293016"/>
      </dsp:txXfrm>
    </dsp:sp>
    <dsp:sp modelId="{09A319C0-B671-4EE6-9AE7-4CDE5992013F}">
      <dsp:nvSpPr>
        <dsp:cNvPr id="0" name=""/>
        <dsp:cNvSpPr/>
      </dsp:nvSpPr>
      <dsp:spPr>
        <a:xfrm>
          <a:off x="0" y="3446145"/>
          <a:ext cx="10328275" cy="796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baseline="0"/>
            <a:t>Continuously improving models by refining algorithms, tweaking hyperparameters, and incorporating new data or feedback from users.</a:t>
          </a:r>
          <a:endParaRPr lang="en-US" sz="1100" kern="1200"/>
        </a:p>
        <a:p>
          <a:pPr marL="57150" lvl="1" indent="-57150" algn="l" defTabSz="488950">
            <a:lnSpc>
              <a:spcPct val="90000"/>
            </a:lnSpc>
            <a:spcBef>
              <a:spcPct val="0"/>
            </a:spcBef>
            <a:spcAft>
              <a:spcPct val="15000"/>
            </a:spcAft>
            <a:buChar char="•"/>
          </a:pPr>
          <a:r>
            <a:rPr lang="en-US" sz="1100" kern="1200" baseline="0"/>
            <a:t>Example: Incorporating customer feedback into a machine learning model that recommends products, and adjusting the model's parameters to better reflect user preferences.</a:t>
          </a:r>
          <a:endParaRPr lang="en-US" sz="1100" kern="1200"/>
        </a:p>
      </dsp:txBody>
      <dsp:txXfrm>
        <a:off x="0" y="3446145"/>
        <a:ext cx="10328275" cy="796950"/>
      </dsp:txXfrm>
    </dsp:sp>
    <dsp:sp modelId="{D64005A5-3084-45E5-836A-FAD0B6923C68}">
      <dsp:nvSpPr>
        <dsp:cNvPr id="0" name=""/>
        <dsp:cNvSpPr/>
      </dsp:nvSpPr>
      <dsp:spPr>
        <a:xfrm>
          <a:off x="516413" y="3283785"/>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a:t>Model optimization</a:t>
          </a:r>
          <a:endParaRPr lang="en-US" sz="1100" kern="1200"/>
        </a:p>
      </dsp:txBody>
      <dsp:txXfrm>
        <a:off x="532265" y="3299637"/>
        <a:ext cx="7198088" cy="293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97D32-571E-46AE-A658-E16809F74F57}">
      <dsp:nvSpPr>
        <dsp:cNvPr id="0" name=""/>
        <dsp:cNvSpPr/>
      </dsp:nvSpPr>
      <dsp:spPr>
        <a:xfrm>
          <a:off x="807089" y="36141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69EC3F-DB0C-476E-AB99-F07622CC7D25}">
      <dsp:nvSpPr>
        <dsp:cNvPr id="0" name=""/>
        <dsp:cNvSpPr/>
      </dsp:nvSpPr>
      <dsp:spPr>
        <a:xfrm>
          <a:off x="807089" y="204886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Mlflow</a:t>
          </a:r>
        </a:p>
      </dsp:txBody>
      <dsp:txXfrm>
        <a:off x="807089" y="2048866"/>
        <a:ext cx="4320000" cy="648000"/>
      </dsp:txXfrm>
    </dsp:sp>
    <dsp:sp modelId="{197FC01C-4502-4595-8497-DBEF2DC920A2}">
      <dsp:nvSpPr>
        <dsp:cNvPr id="0" name=""/>
        <dsp:cNvSpPr/>
      </dsp:nvSpPr>
      <dsp:spPr>
        <a:xfrm>
          <a:off x="807089" y="2778474"/>
          <a:ext cx="4320000" cy="1663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MLflow is an open-source platform for managing the lifecycle of machine learning models. It provides tools for tracking experiments, packaging code, and deploying models.</a:t>
          </a:r>
        </a:p>
      </dsp:txBody>
      <dsp:txXfrm>
        <a:off x="807089" y="2778474"/>
        <a:ext cx="4320000" cy="1663313"/>
      </dsp:txXfrm>
    </dsp:sp>
    <dsp:sp modelId="{BFCDA5E0-22B9-4FC7-B491-0D03C04AC0AD}">
      <dsp:nvSpPr>
        <dsp:cNvPr id="0" name=""/>
        <dsp:cNvSpPr/>
      </dsp:nvSpPr>
      <dsp:spPr>
        <a:xfrm>
          <a:off x="5883089" y="36141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57237F-47A0-49CB-913F-2808A9713965}">
      <dsp:nvSpPr>
        <dsp:cNvPr id="0" name=""/>
        <dsp:cNvSpPr/>
      </dsp:nvSpPr>
      <dsp:spPr>
        <a:xfrm>
          <a:off x="5883089" y="204886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Apache Airflow</a:t>
          </a:r>
        </a:p>
      </dsp:txBody>
      <dsp:txXfrm>
        <a:off x="5883089" y="2048866"/>
        <a:ext cx="4320000" cy="648000"/>
      </dsp:txXfrm>
    </dsp:sp>
    <dsp:sp modelId="{496768B7-4C71-43EE-9BB7-15283395F213}">
      <dsp:nvSpPr>
        <dsp:cNvPr id="0" name=""/>
        <dsp:cNvSpPr/>
      </dsp:nvSpPr>
      <dsp:spPr>
        <a:xfrm>
          <a:off x="5883089" y="2778474"/>
          <a:ext cx="4320000" cy="1663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Apache Airflow is an open-source platform for creating, scheduling, and monitoring workflows. It provides a way to automate the steps involved in building and deploying machine learning models, including data ingestion, model training, and model deployment.</a:t>
          </a:r>
        </a:p>
      </dsp:txBody>
      <dsp:txXfrm>
        <a:off x="5883089" y="2778474"/>
        <a:ext cx="4320000" cy="16633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8806CA-021E-4D60-87E3-0206470BF112}">
      <dsp:nvSpPr>
        <dsp:cNvPr id="0" name=""/>
        <dsp:cNvSpPr/>
      </dsp:nvSpPr>
      <dsp:spPr>
        <a:xfrm>
          <a:off x="470725" y="0"/>
          <a:ext cx="1510523" cy="1345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B0D31-F369-438B-A93C-592BC224CD60}">
      <dsp:nvSpPr>
        <dsp:cNvPr id="0" name=""/>
        <dsp:cNvSpPr/>
      </dsp:nvSpPr>
      <dsp:spPr>
        <a:xfrm>
          <a:off x="470725" y="1510462"/>
          <a:ext cx="4315781" cy="576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baseline="0"/>
            <a:t>Docker</a:t>
          </a:r>
          <a:endParaRPr lang="en-US" sz="3600" kern="1200"/>
        </a:p>
      </dsp:txBody>
      <dsp:txXfrm>
        <a:off x="470725" y="1510462"/>
        <a:ext cx="4315781" cy="576526"/>
      </dsp:txXfrm>
    </dsp:sp>
    <dsp:sp modelId="{451481C7-6451-4705-943D-D2E9D346FD85}">
      <dsp:nvSpPr>
        <dsp:cNvPr id="0" name=""/>
        <dsp:cNvSpPr/>
      </dsp:nvSpPr>
      <dsp:spPr>
        <a:xfrm>
          <a:off x="470725" y="2163842"/>
          <a:ext cx="4315781" cy="2150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baseline="0"/>
            <a:t>Docker is a containerization platform that is commonly used in MLOps to package and deploy machine learning models. With Docker, machine learning models can be packaged into a container image, along with all the dependencies needed to run the model. This makes it easy to deploy the model to any environment that supports Docker, such as a cloud platform or on-premise server.</a:t>
          </a:r>
          <a:endParaRPr lang="en-US" sz="1700" kern="1200"/>
        </a:p>
      </dsp:txBody>
      <dsp:txXfrm>
        <a:off x="470725" y="2163842"/>
        <a:ext cx="4315781" cy="2150982"/>
      </dsp:txXfrm>
    </dsp:sp>
    <dsp:sp modelId="{5D479188-5785-457E-AD02-9A9AD15046F5}">
      <dsp:nvSpPr>
        <dsp:cNvPr id="0" name=""/>
        <dsp:cNvSpPr/>
      </dsp:nvSpPr>
      <dsp:spPr>
        <a:xfrm>
          <a:off x="5541768" y="0"/>
          <a:ext cx="1510523" cy="1345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8948AA-5599-4ADE-BE41-61B0AFFC04A2}">
      <dsp:nvSpPr>
        <dsp:cNvPr id="0" name=""/>
        <dsp:cNvSpPr/>
      </dsp:nvSpPr>
      <dsp:spPr>
        <a:xfrm>
          <a:off x="5541768" y="1510462"/>
          <a:ext cx="4315781" cy="576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baseline="0"/>
            <a:t>Kubeflow</a:t>
          </a:r>
          <a:endParaRPr lang="en-US" sz="3600" kern="1200"/>
        </a:p>
      </dsp:txBody>
      <dsp:txXfrm>
        <a:off x="5541768" y="1510462"/>
        <a:ext cx="4315781" cy="576526"/>
      </dsp:txXfrm>
    </dsp:sp>
    <dsp:sp modelId="{2007F7B4-A849-47F7-88EE-FD49A5E75FAC}">
      <dsp:nvSpPr>
        <dsp:cNvPr id="0" name=""/>
        <dsp:cNvSpPr/>
      </dsp:nvSpPr>
      <dsp:spPr>
        <a:xfrm>
          <a:off x="5541768" y="2163842"/>
          <a:ext cx="4315781" cy="2150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baseline="0"/>
            <a:t>Kubeflow is an open-source platform for building and deploying machine learning workflows on Kubernetes. It provides tools for model training, serving, and monitoring, as well as tools for managing data pipelines and model artifacts.</a:t>
          </a:r>
          <a:endParaRPr lang="en-US" sz="1700" kern="1200"/>
        </a:p>
      </dsp:txBody>
      <dsp:txXfrm>
        <a:off x="5541768" y="2163842"/>
        <a:ext cx="4315781" cy="21509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3E01B-320F-4ED0-8255-18C5EE76A814}"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0BA9A-814E-41A5-9CE5-70CA18F60943}" type="slidenum">
              <a:rPr lang="en-US" smtClean="0"/>
              <a:t>‹#›</a:t>
            </a:fld>
            <a:endParaRPr lang="en-US"/>
          </a:p>
        </p:txBody>
      </p:sp>
    </p:spTree>
    <p:extLst>
      <p:ext uri="{BB962C8B-B14F-4D97-AF65-F5344CB8AC3E}">
        <p14:creationId xmlns:p14="http://schemas.microsoft.com/office/powerpoint/2010/main" val="268171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5/8/2023 8:55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5/8/2023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5/8/2023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158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Leaders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Leaders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Leaders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a:t>AI &amp; Data for Leaders</a:t>
            </a:r>
            <a:endParaRPr lang="en-US" dirty="0"/>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652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8205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41189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a:t>AI &amp; Data for Leaders</a:t>
            </a:r>
            <a:endParaRPr lang="en-US" dirty="0"/>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20XX</a:t>
            </a:r>
            <a:endParaRPr lang="en-US" dirty="0">
              <a:effectLst>
                <a:outerShdw blurRad="38100" dist="38100" dir="2700000" algn="tl">
                  <a:srgbClr val="000000">
                    <a:alpha val="43137"/>
                  </a:srgbClr>
                </a:outerShdw>
              </a:effectLst>
            </a:endParaRP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AI &amp; Data for Leaders</a:t>
            </a:r>
            <a:endParaRPr lang="en-US" dirty="0"/>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AI &amp; Data for Leaders</a:t>
            </a:r>
            <a:endParaRPr lang="en-US" dirty="0"/>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20XX</a:t>
            </a:r>
            <a:endParaRPr lang="en-US" dirty="0">
              <a:effectLst>
                <a:outerShdw blurRad="38100" dist="38100" dir="2700000" algn="tl">
                  <a:srgbClr val="000000">
                    <a:alpha val="43137"/>
                  </a:srgbClr>
                </a:outerShdw>
              </a:effectLst>
            </a:endParaRP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AI &amp; Data for Leaders</a:t>
            </a:r>
            <a:endParaRPr lang="en-US" dirty="0">
              <a:solidFill>
                <a:prstClr val="black"/>
              </a:solidFill>
            </a:endParaRP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p:nvSpPr>
        <p:spPr>
          <a:xfrm>
            <a:off x="0" y="0"/>
            <a:ext cx="12192000" cy="897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535709" y="136525"/>
            <a:ext cx="9896764" cy="611620"/>
          </a:xfrm>
        </p:spPr>
        <p:txBody>
          <a:bodyPr anchor="ctr">
            <a:noAutofit/>
          </a:bodyPr>
          <a:lstStyle>
            <a:lvl1pPr>
              <a:lnSpc>
                <a:spcPct val="100000"/>
              </a:lnSpc>
              <a:defRPr sz="3600"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535709" y="1099127"/>
            <a:ext cx="11010179" cy="4803198"/>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AI &amp; Data for Leaders</a:t>
            </a:r>
            <a:endParaRPr lang="en-US" dirty="0">
              <a:solidFill>
                <a:prstClr val="black"/>
              </a:solidFill>
            </a:endParaRP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a:t>AI &amp; Data for Leaders</a:t>
            </a:r>
            <a:endParaRPr lang="en-US" sz="1050" dirty="0"/>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 id="2147483686" r:id="rId14"/>
    <p:sldLayoutId id="2147483687" r:id="rId15"/>
    <p:sldLayoutId id="2147483688" r:id="rId16"/>
  </p:sldLayoutIdLst>
  <p:hf sldNum="0" hdr="0" ftr="0" dt="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5" Type="http://schemas.openxmlformats.org/officeDocument/2006/relationships/image" Target="../media/image3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5" Type="http://schemas.openxmlformats.org/officeDocument/2006/relationships/image" Target="../media/image3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hyperlink" Target="https://learn.microsoft.com/en-us/cli/azure/install-azure-cli-windows?tabs=azure-cli"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hyperlink" Target="https://learn.microsoft.com/en-us/cli/azure/ml/environment?view=azure-cli-latest#az-ml-environment-create"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E977-1E29-027E-3041-41A5294E7B98}"/>
              </a:ext>
            </a:extLst>
          </p:cNvPr>
          <p:cNvSpPr>
            <a:spLocks noGrp="1"/>
          </p:cNvSpPr>
          <p:nvPr>
            <p:ph type="ctrTitle"/>
          </p:nvPr>
        </p:nvSpPr>
        <p:spPr/>
        <p:txBody>
          <a:bodyPr/>
          <a:lstStyle/>
          <a:p>
            <a:r>
              <a:rPr lang="en-US" dirty="0" err="1"/>
              <a:t>MLOps</a:t>
            </a:r>
            <a:endParaRPr lang="en-US" dirty="0"/>
          </a:p>
        </p:txBody>
      </p:sp>
      <p:sp>
        <p:nvSpPr>
          <p:cNvPr id="3" name="Subtitle 2">
            <a:extLst>
              <a:ext uri="{FF2B5EF4-FFF2-40B4-BE49-F238E27FC236}">
                <a16:creationId xmlns:a16="http://schemas.microsoft.com/office/drawing/2014/main" id="{E6F14953-DB50-BD71-A953-680A67EE1712}"/>
              </a:ext>
            </a:extLst>
          </p:cNvPr>
          <p:cNvSpPr>
            <a:spLocks noGrp="1"/>
          </p:cNvSpPr>
          <p:nvPr>
            <p:ph type="subTitle" idx="1"/>
          </p:nvPr>
        </p:nvSpPr>
        <p:spPr/>
        <p:txBody>
          <a:bodyPr/>
          <a:lstStyle/>
          <a:p>
            <a:r>
              <a:rPr lang="en-US" dirty="0"/>
              <a:t>Anshu Pandey</a:t>
            </a:r>
          </a:p>
        </p:txBody>
      </p:sp>
    </p:spTree>
    <p:extLst>
      <p:ext uri="{BB962C8B-B14F-4D97-AF65-F5344CB8AC3E}">
        <p14:creationId xmlns:p14="http://schemas.microsoft.com/office/powerpoint/2010/main" val="1682245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F405-162F-5917-6FC0-693F2DB08ECC}"/>
              </a:ext>
            </a:extLst>
          </p:cNvPr>
          <p:cNvSpPr>
            <a:spLocks noGrp="1"/>
          </p:cNvSpPr>
          <p:nvPr>
            <p:ph type="title"/>
          </p:nvPr>
        </p:nvSpPr>
        <p:spPr>
          <a:xfrm>
            <a:off x="1002983" y="194783"/>
            <a:ext cx="9421177" cy="769493"/>
          </a:xfrm>
        </p:spPr>
        <p:txBody>
          <a:bodyPr anchor="ctr">
            <a:normAutofit/>
          </a:bodyPr>
          <a:lstStyle/>
          <a:p>
            <a:pPr>
              <a:lnSpc>
                <a:spcPct val="90000"/>
              </a:lnSpc>
            </a:pPr>
            <a:r>
              <a:rPr lang="en-US"/>
              <a:t>Tasks involved in </a:t>
            </a:r>
            <a:r>
              <a:rPr lang="en-US" err="1"/>
              <a:t>MLOps</a:t>
            </a:r>
            <a:endParaRPr lang="en-US"/>
          </a:p>
        </p:txBody>
      </p:sp>
      <p:graphicFrame>
        <p:nvGraphicFramePr>
          <p:cNvPr id="5" name="Content Placeholder 2">
            <a:extLst>
              <a:ext uri="{FF2B5EF4-FFF2-40B4-BE49-F238E27FC236}">
                <a16:creationId xmlns:a16="http://schemas.microsoft.com/office/drawing/2014/main" id="{846680A4-027F-BA96-26BC-2929E7FAFB07}"/>
              </a:ext>
            </a:extLst>
          </p:cNvPr>
          <p:cNvGraphicFramePr>
            <a:graphicFrameLocks noGrp="1"/>
          </p:cNvGraphicFramePr>
          <p:nvPr>
            <p:ph sz="quarter" idx="14"/>
            <p:extLst>
              <p:ext uri="{D42A27DB-BD31-4B8C-83A1-F6EECF244321}">
                <p14:modId xmlns:p14="http://schemas.microsoft.com/office/powerpoint/2010/main" val="374337811"/>
              </p:ext>
            </p:extLst>
          </p:nvPr>
        </p:nvGraphicFramePr>
        <p:xfrm>
          <a:off x="931863" y="1695450"/>
          <a:ext cx="10328275"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776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93FCD87-B0D2-4705-89AE-899310FD026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679E5B3C-157C-475A-A5B4-8D48905EBC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474B332-FCEF-4CE6-A9CA-9DBDFBA177A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379525E-A77F-4AA0-93EB-8E4CE63AB81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C394970-82F1-4175-B629-607322084CF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C2AD3861-741F-4730-801D-EF91AD73FFC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4D9F-BB49-FB13-CB29-7ED23BBA24F7}"/>
              </a:ext>
            </a:extLst>
          </p:cNvPr>
          <p:cNvSpPr>
            <a:spLocks noGrp="1"/>
          </p:cNvSpPr>
          <p:nvPr>
            <p:ph type="title"/>
          </p:nvPr>
        </p:nvSpPr>
        <p:spPr>
          <a:xfrm>
            <a:off x="1002983" y="194783"/>
            <a:ext cx="9421177" cy="769493"/>
          </a:xfrm>
        </p:spPr>
        <p:txBody>
          <a:bodyPr anchor="ctr">
            <a:normAutofit/>
          </a:bodyPr>
          <a:lstStyle/>
          <a:p>
            <a:pPr>
              <a:lnSpc>
                <a:spcPct val="90000"/>
              </a:lnSpc>
            </a:pPr>
            <a:r>
              <a:rPr lang="en-US" dirty="0"/>
              <a:t>Tasks involved in </a:t>
            </a:r>
            <a:r>
              <a:rPr lang="en-US" dirty="0" err="1"/>
              <a:t>MLOps</a:t>
            </a:r>
            <a:endParaRPr lang="en-US"/>
          </a:p>
        </p:txBody>
      </p:sp>
      <p:graphicFrame>
        <p:nvGraphicFramePr>
          <p:cNvPr id="5" name="Content Placeholder 2">
            <a:extLst>
              <a:ext uri="{FF2B5EF4-FFF2-40B4-BE49-F238E27FC236}">
                <a16:creationId xmlns:a16="http://schemas.microsoft.com/office/drawing/2014/main" id="{66154113-5261-B589-F98A-8F6E52FA9542}"/>
              </a:ext>
            </a:extLst>
          </p:cNvPr>
          <p:cNvGraphicFramePr>
            <a:graphicFrameLocks noGrp="1"/>
          </p:cNvGraphicFramePr>
          <p:nvPr>
            <p:ph sz="quarter" idx="14"/>
            <p:extLst>
              <p:ext uri="{D42A27DB-BD31-4B8C-83A1-F6EECF244321}">
                <p14:modId xmlns:p14="http://schemas.microsoft.com/office/powerpoint/2010/main" val="92946868"/>
              </p:ext>
            </p:extLst>
          </p:nvPr>
        </p:nvGraphicFramePr>
        <p:xfrm>
          <a:off x="931863" y="1695450"/>
          <a:ext cx="10328275"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734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F9CEB7C-8694-4E86-943E-249E209311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34E00ED-56C0-4EEB-9832-D79B09F17E5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D717C58-7534-414B-BD70-175D38E3F77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D64005A5-3084-45E5-836A-FAD0B6923C6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65C45D31-3B09-44BB-8063-BB9A76F3639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CD2A6B61-EC84-48BC-9C55-1988F2C5FBD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3E71D28-FC47-4F82-A2AD-F4EE103AB5D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09A319C0-B671-4EE6-9AE7-4CDE5992013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7963-48FC-F500-7B9E-144C5A18A3BC}"/>
              </a:ext>
            </a:extLst>
          </p:cNvPr>
          <p:cNvSpPr>
            <a:spLocks noGrp="1"/>
          </p:cNvSpPr>
          <p:nvPr>
            <p:ph type="title"/>
          </p:nvPr>
        </p:nvSpPr>
        <p:spPr>
          <a:xfrm>
            <a:off x="535709" y="136525"/>
            <a:ext cx="9896764" cy="611620"/>
          </a:xfrm>
        </p:spPr>
        <p:txBody>
          <a:bodyPr anchor="ctr">
            <a:normAutofit/>
          </a:bodyPr>
          <a:lstStyle/>
          <a:p>
            <a:pPr>
              <a:lnSpc>
                <a:spcPct val="90000"/>
              </a:lnSpc>
            </a:pPr>
            <a:r>
              <a:rPr lang="en-US" dirty="0"/>
              <a:t>Tools for </a:t>
            </a:r>
            <a:r>
              <a:rPr lang="en-US" dirty="0" err="1"/>
              <a:t>MLOps</a:t>
            </a:r>
            <a:endParaRPr lang="en-US" dirty="0"/>
          </a:p>
        </p:txBody>
      </p:sp>
      <p:graphicFrame>
        <p:nvGraphicFramePr>
          <p:cNvPr id="5" name="Content Placeholder 2">
            <a:extLst>
              <a:ext uri="{FF2B5EF4-FFF2-40B4-BE49-F238E27FC236}">
                <a16:creationId xmlns:a16="http://schemas.microsoft.com/office/drawing/2014/main" id="{0812EE1A-09A3-4ED4-7258-920E1EC7B347}"/>
              </a:ext>
            </a:extLst>
          </p:cNvPr>
          <p:cNvGraphicFramePr>
            <a:graphicFrameLocks noGrp="1"/>
          </p:cNvGraphicFramePr>
          <p:nvPr>
            <p:ph sz="quarter" idx="14"/>
            <p:extLst>
              <p:ext uri="{D42A27DB-BD31-4B8C-83A1-F6EECF244321}">
                <p14:modId xmlns:p14="http://schemas.microsoft.com/office/powerpoint/2010/main" val="4074274225"/>
              </p:ext>
            </p:extLst>
          </p:nvPr>
        </p:nvGraphicFramePr>
        <p:xfrm>
          <a:off x="535709" y="1099127"/>
          <a:ext cx="11010179" cy="4803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9428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8BB09C3-A018-3414-35C8-AB9BA3EB334B}"/>
              </a:ext>
            </a:extLst>
          </p:cNvPr>
          <p:cNvSpPr>
            <a:spLocks noGrp="1"/>
          </p:cNvSpPr>
          <p:nvPr>
            <p:ph type="title"/>
          </p:nvPr>
        </p:nvSpPr>
        <p:spPr>
          <a:xfrm>
            <a:off x="1002983" y="194783"/>
            <a:ext cx="9421177" cy="769493"/>
          </a:xfrm>
        </p:spPr>
        <p:txBody>
          <a:bodyPr anchor="ctr">
            <a:normAutofit/>
          </a:bodyPr>
          <a:lstStyle/>
          <a:p>
            <a:pPr>
              <a:lnSpc>
                <a:spcPct val="90000"/>
              </a:lnSpc>
            </a:pPr>
            <a:r>
              <a:rPr lang="en-US" dirty="0"/>
              <a:t>Tools for </a:t>
            </a:r>
            <a:r>
              <a:rPr lang="en-US" dirty="0" err="1"/>
              <a:t>MLOps</a:t>
            </a:r>
            <a:endParaRPr lang="en-US"/>
          </a:p>
        </p:txBody>
      </p:sp>
      <p:graphicFrame>
        <p:nvGraphicFramePr>
          <p:cNvPr id="12" name="Content Placeholder 9">
            <a:extLst>
              <a:ext uri="{FF2B5EF4-FFF2-40B4-BE49-F238E27FC236}">
                <a16:creationId xmlns:a16="http://schemas.microsoft.com/office/drawing/2014/main" id="{6C4DC8FC-14FC-EA8B-8FF5-B1DE6E76BC27}"/>
              </a:ext>
            </a:extLst>
          </p:cNvPr>
          <p:cNvGraphicFramePr>
            <a:graphicFrameLocks noGrp="1"/>
          </p:cNvGraphicFramePr>
          <p:nvPr>
            <p:ph sz="quarter" idx="14"/>
            <p:extLst>
              <p:ext uri="{D42A27DB-BD31-4B8C-83A1-F6EECF244321}">
                <p14:modId xmlns:p14="http://schemas.microsoft.com/office/powerpoint/2010/main" val="4217518763"/>
              </p:ext>
            </p:extLst>
          </p:nvPr>
        </p:nvGraphicFramePr>
        <p:xfrm>
          <a:off x="931863" y="1695450"/>
          <a:ext cx="10328275"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199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906FB-BDC0-1D8F-047A-C624A8FE939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710E4EDB-2545-B111-A808-D006E276F6FC}"/>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104263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normAutofit fontScale="90000"/>
          </a:bodyPr>
          <a:lstStyle/>
          <a:p>
            <a:r>
              <a:rPr lang="en-US" dirty="0"/>
              <a:t>Agenda</a:t>
            </a:r>
          </a:p>
        </p:txBody>
      </p:sp>
      <p:sp>
        <p:nvSpPr>
          <p:cNvPr id="6" name="Text Placeholder 5"/>
          <p:cNvSpPr>
            <a:spLocks noGrp="1"/>
          </p:cNvSpPr>
          <p:nvPr>
            <p:ph type="body" sz="quarter" idx="10"/>
          </p:nvPr>
        </p:nvSpPr>
        <p:spPr>
          <a:xfrm>
            <a:off x="471466" y="1613832"/>
            <a:ext cx="11508013" cy="947952"/>
          </a:xfrm>
        </p:spPr>
        <p:txBody>
          <a:bodyPr>
            <a:normAutofit fontScale="92500"/>
          </a:bodyPr>
          <a:lstStyle/>
          <a:p>
            <a:pPr marL="285750" indent="-285750">
              <a:buFont typeface="Arial" panose="020B0604020202020204" pitchFamily="34" charset="0"/>
              <a:buChar char="•"/>
            </a:pPr>
            <a:r>
              <a:rPr lang="en-US" dirty="0"/>
              <a:t>Introduction to Model Interpretability</a:t>
            </a:r>
          </a:p>
          <a:p>
            <a:pPr marL="285750" indent="-285750">
              <a:buFont typeface="Arial" panose="020B0604020202020204" pitchFamily="34" charset="0"/>
              <a:buChar char="•"/>
            </a:pPr>
            <a:r>
              <a:rPr lang="en-US" dirty="0"/>
              <a:t>Using Model Explainers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5" y="2439603"/>
            <a:ext cx="6614608" cy="1846659"/>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1</a:t>
            </a:r>
          </a:p>
          <a:p>
            <a:r>
              <a:rPr lang="en-US" sz="4000" dirty="0"/>
              <a:t>Introduction to Model Interpretability</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1.875E-6 -3.7037E-7 L 1.875E-6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BC73-787D-4AB7-9D66-26A75BB82710}"/>
              </a:ext>
            </a:extLst>
          </p:cNvPr>
          <p:cNvSpPr>
            <a:spLocks noGrp="1"/>
          </p:cNvSpPr>
          <p:nvPr>
            <p:ph type="title"/>
          </p:nvPr>
        </p:nvSpPr>
        <p:spPr/>
        <p:txBody>
          <a:bodyPr/>
          <a:lstStyle/>
          <a:p>
            <a:r>
              <a:rPr lang="en-US" dirty="0"/>
              <a:t>Model Interpretability in Azure Machine Learning</a:t>
            </a:r>
          </a:p>
        </p:txBody>
      </p:sp>
      <p:sp>
        <p:nvSpPr>
          <p:cNvPr id="3" name="Text Placeholder 2">
            <a:extLst>
              <a:ext uri="{FF2B5EF4-FFF2-40B4-BE49-F238E27FC236}">
                <a16:creationId xmlns:a16="http://schemas.microsoft.com/office/drawing/2014/main" id="{3EFA0B4A-7865-48DA-9A39-9A668E3F99B3}"/>
              </a:ext>
            </a:extLst>
          </p:cNvPr>
          <p:cNvSpPr>
            <a:spLocks noGrp="1"/>
          </p:cNvSpPr>
          <p:nvPr>
            <p:ph type="body" sz="quarter" idx="10"/>
          </p:nvPr>
        </p:nvSpPr>
        <p:spPr>
          <a:xfrm>
            <a:off x="524256" y="2174406"/>
            <a:ext cx="11018520" cy="2646878"/>
          </a:xfrm>
        </p:spPr>
        <p:txBody>
          <a:bodyPr>
            <a:normAutofit fontScale="92500" lnSpcReduction="10000"/>
          </a:bodyPr>
          <a:lstStyle/>
          <a:p>
            <a:r>
              <a:rPr lang="en-US" dirty="0"/>
              <a:t>Statistical explanation of feature importance</a:t>
            </a:r>
          </a:p>
          <a:p>
            <a:pPr lvl="1"/>
            <a:r>
              <a:rPr lang="en-US" dirty="0"/>
              <a:t>Quantifies the influence of each feature on prediction</a:t>
            </a:r>
          </a:p>
          <a:p>
            <a:pPr lvl="1"/>
            <a:r>
              <a:rPr lang="en-US" dirty="0"/>
              <a:t>Important to identify bias or unintended correlation in the model</a:t>
            </a:r>
          </a:p>
          <a:p>
            <a:r>
              <a:rPr lang="en-US" dirty="0"/>
              <a:t>Based on the Open Source </a:t>
            </a:r>
            <a:r>
              <a:rPr lang="en-US" i="1" dirty="0"/>
              <a:t>Interpret-Community</a:t>
            </a:r>
            <a:r>
              <a:rPr lang="en-US" dirty="0"/>
              <a:t> package</a:t>
            </a:r>
          </a:p>
          <a:p>
            <a:pPr lvl="1"/>
            <a:r>
              <a:rPr lang="en-US" dirty="0"/>
              <a:t>Includes explainers based on common model interpretation algorithms like:</a:t>
            </a:r>
          </a:p>
          <a:p>
            <a:pPr lvl="2"/>
            <a:r>
              <a:rPr lang="en-US" dirty="0"/>
              <a:t>Shapely Additive Explanations (SHAP)</a:t>
            </a:r>
          </a:p>
          <a:p>
            <a:pPr lvl="2"/>
            <a:r>
              <a:rPr lang="en-US" dirty="0"/>
              <a:t>Local Interpretable Model-Agnostic Explanations (LIME)</a:t>
            </a:r>
          </a:p>
        </p:txBody>
      </p:sp>
    </p:spTree>
    <p:extLst>
      <p:ext uri="{BB962C8B-B14F-4D97-AF65-F5344CB8AC3E}">
        <p14:creationId xmlns:p14="http://schemas.microsoft.com/office/powerpoint/2010/main" val="40820840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2314B-905D-413C-B8CA-5345DB927317}"/>
              </a:ext>
            </a:extLst>
          </p:cNvPr>
          <p:cNvSpPr>
            <a:spLocks noGrp="1"/>
          </p:cNvSpPr>
          <p:nvPr>
            <p:ph type="title"/>
          </p:nvPr>
        </p:nvSpPr>
        <p:spPr/>
        <p:txBody>
          <a:bodyPr/>
          <a:lstStyle/>
          <a:p>
            <a:r>
              <a:rPr lang="en-US" dirty="0"/>
              <a:t>Global and Local Feature Importance</a:t>
            </a:r>
          </a:p>
        </p:txBody>
      </p:sp>
      <p:sp>
        <p:nvSpPr>
          <p:cNvPr id="3" name="Text Placeholder 2">
            <a:extLst>
              <a:ext uri="{FF2B5EF4-FFF2-40B4-BE49-F238E27FC236}">
                <a16:creationId xmlns:a16="http://schemas.microsoft.com/office/drawing/2014/main" id="{12D04B0A-8D51-4D49-8B17-4A163C06ED0E}"/>
              </a:ext>
            </a:extLst>
          </p:cNvPr>
          <p:cNvSpPr>
            <a:spLocks noGrp="1"/>
          </p:cNvSpPr>
          <p:nvPr>
            <p:ph type="body" sz="quarter" idx="10"/>
          </p:nvPr>
        </p:nvSpPr>
        <p:spPr>
          <a:xfrm>
            <a:off x="584200" y="1718636"/>
            <a:ext cx="5737692" cy="4604337"/>
          </a:xfrm>
        </p:spPr>
        <p:txBody>
          <a:bodyPr>
            <a:normAutofit lnSpcReduction="10000"/>
          </a:bodyPr>
          <a:lstStyle/>
          <a:p>
            <a:r>
              <a:rPr lang="en-US" dirty="0"/>
              <a:t>Global Feature Importance</a:t>
            </a:r>
          </a:p>
          <a:p>
            <a:pPr lvl="1"/>
            <a:r>
              <a:rPr lang="en-US" dirty="0"/>
              <a:t>Overall feature importance for all test data</a:t>
            </a:r>
          </a:p>
          <a:p>
            <a:pPr lvl="1"/>
            <a:r>
              <a:rPr lang="en-US" dirty="0"/>
              <a:t>Indicates ther relative influence of each feature on the predicted label</a:t>
            </a:r>
          </a:p>
          <a:p>
            <a:pPr lvl="1"/>
            <a:endParaRPr lang="en-US" dirty="0"/>
          </a:p>
          <a:p>
            <a:pPr lvl="1"/>
            <a:endParaRPr lang="en-US" sz="1050" dirty="0"/>
          </a:p>
          <a:p>
            <a:endParaRPr lang="en-US" dirty="0"/>
          </a:p>
          <a:p>
            <a:r>
              <a:rPr lang="en-US" dirty="0"/>
              <a:t>Local Feature Importance</a:t>
            </a:r>
          </a:p>
          <a:p>
            <a:pPr lvl="1"/>
            <a:r>
              <a:rPr lang="en-US" dirty="0"/>
              <a:t>Feature importance for an individual prediction</a:t>
            </a:r>
          </a:p>
          <a:p>
            <a:pPr lvl="1"/>
            <a:r>
              <a:rPr lang="en-US" dirty="0"/>
              <a:t>In classification, this shows the relative support for each possible class per feature</a:t>
            </a:r>
          </a:p>
        </p:txBody>
      </p:sp>
      <p:pic>
        <p:nvPicPr>
          <p:cNvPr id="7" name="Picture 6">
            <a:extLst>
              <a:ext uri="{FF2B5EF4-FFF2-40B4-BE49-F238E27FC236}">
                <a16:creationId xmlns:a16="http://schemas.microsoft.com/office/drawing/2014/main" id="{F3ADB8EC-1297-4F7B-9F3B-322FF99C0BBF}"/>
              </a:ext>
            </a:extLst>
          </p:cNvPr>
          <p:cNvPicPr>
            <a:picLocks noChangeAspect="1"/>
          </p:cNvPicPr>
          <p:nvPr/>
        </p:nvPicPr>
        <p:blipFill>
          <a:blip r:embed="rId2"/>
          <a:stretch>
            <a:fillRect/>
          </a:stretch>
        </p:blipFill>
        <p:spPr>
          <a:xfrm>
            <a:off x="6683938" y="1245647"/>
            <a:ext cx="4266501" cy="2244855"/>
          </a:xfrm>
          <a:prstGeom prst="rect">
            <a:avLst/>
          </a:prstGeom>
        </p:spPr>
      </p:pic>
      <p:pic>
        <p:nvPicPr>
          <p:cNvPr id="4" name="Picture 3">
            <a:extLst>
              <a:ext uri="{FF2B5EF4-FFF2-40B4-BE49-F238E27FC236}">
                <a16:creationId xmlns:a16="http://schemas.microsoft.com/office/drawing/2014/main" id="{D997FC6F-08F9-4E61-890A-16893BFF93D4}"/>
              </a:ext>
            </a:extLst>
          </p:cNvPr>
          <p:cNvPicPr>
            <a:picLocks noChangeAspect="1"/>
          </p:cNvPicPr>
          <p:nvPr/>
        </p:nvPicPr>
        <p:blipFill>
          <a:blip r:embed="rId3"/>
          <a:stretch>
            <a:fillRect/>
          </a:stretch>
        </p:blipFill>
        <p:spPr>
          <a:xfrm>
            <a:off x="6580852" y="3963491"/>
            <a:ext cx="4572396" cy="2743438"/>
          </a:xfrm>
          <a:prstGeom prst="rect">
            <a:avLst/>
          </a:prstGeom>
          <a:ln>
            <a:solidFill>
              <a:schemeClr val="bg2"/>
            </a:solidFill>
          </a:ln>
        </p:spPr>
      </p:pic>
    </p:spTree>
    <p:extLst>
      <p:ext uri="{BB962C8B-B14F-4D97-AF65-F5344CB8AC3E}">
        <p14:creationId xmlns:p14="http://schemas.microsoft.com/office/powerpoint/2010/main" val="26016747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2009-6C4F-460A-8A94-C78BF04326C0}"/>
              </a:ext>
            </a:extLst>
          </p:cNvPr>
          <p:cNvSpPr>
            <a:spLocks noGrp="1"/>
          </p:cNvSpPr>
          <p:nvPr>
            <p:ph type="title"/>
          </p:nvPr>
        </p:nvSpPr>
        <p:spPr>
          <a:xfrm>
            <a:off x="649224" y="365124"/>
            <a:ext cx="11284158" cy="770949"/>
          </a:xfrm>
        </p:spPr>
        <p:txBody>
          <a:bodyPr>
            <a:normAutofit/>
          </a:bodyPr>
          <a:lstStyle/>
          <a:p>
            <a:r>
              <a:rPr lang="en-GB" sz="4000" dirty="0">
                <a:cs typeface="Calibri"/>
              </a:rPr>
              <a:t>Automated Machine Learning Explanations</a:t>
            </a:r>
          </a:p>
        </p:txBody>
      </p:sp>
      <p:sp>
        <p:nvSpPr>
          <p:cNvPr id="3" name="Text Placeholder 2">
            <a:extLst>
              <a:ext uri="{FF2B5EF4-FFF2-40B4-BE49-F238E27FC236}">
                <a16:creationId xmlns:a16="http://schemas.microsoft.com/office/drawing/2014/main" id="{74B0B276-2F73-42DC-BD91-39042144418F}"/>
              </a:ext>
            </a:extLst>
          </p:cNvPr>
          <p:cNvSpPr>
            <a:spLocks noGrp="1"/>
          </p:cNvSpPr>
          <p:nvPr>
            <p:ph type="body" sz="quarter" idx="10"/>
          </p:nvPr>
        </p:nvSpPr>
        <p:spPr>
          <a:xfrm>
            <a:off x="584200" y="1435497"/>
            <a:ext cx="11018520" cy="3533275"/>
          </a:xfrm>
        </p:spPr>
        <p:txBody>
          <a:bodyPr>
            <a:normAutofit fontScale="92500" lnSpcReduction="10000"/>
          </a:bodyPr>
          <a:lstStyle/>
          <a:p>
            <a:r>
              <a:rPr lang="en-US" dirty="0"/>
              <a:t>Enable </a:t>
            </a:r>
            <a:r>
              <a:rPr lang="en-US" b="1" dirty="0" err="1"/>
              <a:t>model_explanability</a:t>
            </a:r>
            <a:r>
              <a:rPr lang="en-US" dirty="0"/>
              <a:t> parameter</a:t>
            </a:r>
          </a:p>
          <a:p>
            <a:endParaRPr lang="en-US" sz="3200" dirty="0"/>
          </a:p>
          <a:p>
            <a:endParaRPr lang="en-US" dirty="0"/>
          </a:p>
          <a:p>
            <a:endParaRPr lang="en-US" sz="2000" dirty="0"/>
          </a:p>
          <a:p>
            <a:r>
              <a:rPr lang="en-US" dirty="0"/>
              <a:t>View explanations:</a:t>
            </a:r>
          </a:p>
          <a:p>
            <a:pPr lvl="1"/>
            <a:r>
              <a:rPr lang="en-US" dirty="0"/>
              <a:t>Azure Machine Learning studio</a:t>
            </a:r>
          </a:p>
          <a:p>
            <a:pPr lvl="1"/>
            <a:r>
              <a:rPr lang="en-US" b="1" dirty="0" err="1"/>
              <a:t>RunDetails</a:t>
            </a:r>
            <a:r>
              <a:rPr lang="en-US" dirty="0"/>
              <a:t> widget in </a:t>
            </a:r>
            <a:r>
              <a:rPr lang="en-US" dirty="0" err="1"/>
              <a:t>Jupyter</a:t>
            </a:r>
            <a:endParaRPr lang="en-US" dirty="0"/>
          </a:p>
          <a:p>
            <a:pPr lvl="1"/>
            <a:r>
              <a:rPr lang="en-US" dirty="0"/>
              <a:t>SDK </a:t>
            </a:r>
            <a:r>
              <a:rPr lang="en-US" b="1" dirty="0" err="1"/>
              <a:t>ExplanationClient</a:t>
            </a:r>
            <a:r>
              <a:rPr lang="en-US" dirty="0"/>
              <a:t> class</a:t>
            </a:r>
          </a:p>
        </p:txBody>
      </p:sp>
      <p:sp>
        <p:nvSpPr>
          <p:cNvPr id="4" name="Rectangle 3">
            <a:extLst>
              <a:ext uri="{FF2B5EF4-FFF2-40B4-BE49-F238E27FC236}">
                <a16:creationId xmlns:a16="http://schemas.microsoft.com/office/drawing/2014/main" id="{4209D689-2BBF-4C71-8A5F-204011C4EEBC}"/>
              </a:ext>
            </a:extLst>
          </p:cNvPr>
          <p:cNvSpPr/>
          <p:nvPr/>
        </p:nvSpPr>
        <p:spPr bwMode="auto">
          <a:xfrm>
            <a:off x="765222" y="2073587"/>
            <a:ext cx="10508637" cy="1045585"/>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automl_config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AutoMLConfig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(name='Automated ML Experiment',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model_explanability</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=True)</a:t>
            </a:r>
          </a:p>
        </p:txBody>
      </p:sp>
      <p:sp>
        <p:nvSpPr>
          <p:cNvPr id="6" name="Rectangle 5">
            <a:extLst>
              <a:ext uri="{FF2B5EF4-FFF2-40B4-BE49-F238E27FC236}">
                <a16:creationId xmlns:a16="http://schemas.microsoft.com/office/drawing/2014/main" id="{9E9AD29E-B55E-4E6A-AE97-9AC5A61D8E6D}"/>
              </a:ext>
            </a:extLst>
          </p:cNvPr>
          <p:cNvSpPr/>
          <p:nvPr/>
        </p:nvSpPr>
        <p:spPr bwMode="auto">
          <a:xfrm>
            <a:off x="961165" y="5112450"/>
            <a:ext cx="10508637" cy="1227389"/>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best_run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fitted_model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automl_run.get_output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ExplanationClient.from_run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best_run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client.download_model_explanation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feature_importances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explanation.get_feature_importance_dict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517564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B03DE4-7D03-D90E-A087-06779CC0FABF}"/>
              </a:ext>
            </a:extLst>
          </p:cNvPr>
          <p:cNvSpPr>
            <a:spLocks noGrp="1"/>
          </p:cNvSpPr>
          <p:nvPr>
            <p:ph type="title"/>
          </p:nvPr>
        </p:nvSpPr>
        <p:spPr/>
        <p:txBody>
          <a:bodyPr/>
          <a:lstStyle/>
          <a:p>
            <a:r>
              <a:rPr lang="en-IN" dirty="0"/>
              <a:t>Introduction</a:t>
            </a:r>
          </a:p>
        </p:txBody>
      </p:sp>
      <p:pic>
        <p:nvPicPr>
          <p:cNvPr id="10" name="Picture Placeholder 9" descr="A picture containing text, suit, person, posing&#10;&#10;Description automatically generated">
            <a:extLst>
              <a:ext uri="{FF2B5EF4-FFF2-40B4-BE49-F238E27FC236}">
                <a16:creationId xmlns:a16="http://schemas.microsoft.com/office/drawing/2014/main" id="{26F82E89-0B11-F4A5-77C5-CC341A062A8E}"/>
              </a:ext>
            </a:extLst>
          </p:cNvPr>
          <p:cNvPicPr>
            <a:picLocks noGrp="1" noChangeAspect="1"/>
          </p:cNvPicPr>
          <p:nvPr>
            <p:ph type="pic" sz="quarter" idx="13"/>
          </p:nvPr>
        </p:nvPicPr>
        <p:blipFill>
          <a:blip r:embed="rId2"/>
          <a:srcRect t="13860" b="13860"/>
          <a:stretch>
            <a:fillRect/>
          </a:stretch>
        </p:blipFill>
        <p:spPr/>
      </p:pic>
      <p:sp>
        <p:nvSpPr>
          <p:cNvPr id="7" name="Content Placeholder 6">
            <a:extLst>
              <a:ext uri="{FF2B5EF4-FFF2-40B4-BE49-F238E27FC236}">
                <a16:creationId xmlns:a16="http://schemas.microsoft.com/office/drawing/2014/main" id="{8FC15299-62F6-5A11-2F5E-88C7F828A1A3}"/>
              </a:ext>
            </a:extLst>
          </p:cNvPr>
          <p:cNvSpPr>
            <a:spLocks noGrp="1"/>
          </p:cNvSpPr>
          <p:nvPr>
            <p:ph idx="1"/>
          </p:nvPr>
        </p:nvSpPr>
        <p:spPr/>
        <p:txBody>
          <a:bodyPr/>
          <a:lstStyle/>
          <a:p>
            <a:r>
              <a:rPr lang="en-IN" b="1" dirty="0"/>
              <a:t>Anshu Pandey</a:t>
            </a:r>
          </a:p>
          <a:p>
            <a:r>
              <a:rPr lang="en-IN" dirty="0"/>
              <a:t>AI &amp; Data Consultant</a:t>
            </a:r>
          </a:p>
          <a:p>
            <a:r>
              <a:rPr lang="en-IN" dirty="0"/>
              <a:t>10+ years of experience as Data Scientists, AI Consultant and Architect</a:t>
            </a:r>
          </a:p>
          <a:p>
            <a:r>
              <a:rPr lang="en-IN" dirty="0"/>
              <a:t>MCT, WCT, 10+ other certifications</a:t>
            </a:r>
          </a:p>
        </p:txBody>
      </p:sp>
    </p:spTree>
    <p:extLst>
      <p:ext uri="{BB962C8B-B14F-4D97-AF65-F5344CB8AC3E}">
        <p14:creationId xmlns:p14="http://schemas.microsoft.com/office/powerpoint/2010/main" val="319009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A981-1B49-4670-B417-E45FF6AF2548}"/>
              </a:ext>
            </a:extLst>
          </p:cNvPr>
          <p:cNvSpPr>
            <a:spLocks noGrp="1"/>
          </p:cNvSpPr>
          <p:nvPr>
            <p:ph type="title"/>
          </p:nvPr>
        </p:nvSpPr>
        <p:spPr>
          <a:xfrm>
            <a:off x="649224" y="365124"/>
            <a:ext cx="10552176" cy="861774"/>
          </a:xfrm>
        </p:spPr>
        <p:txBody>
          <a:bodyPr/>
          <a:lstStyle/>
          <a:p>
            <a:r>
              <a:rPr lang="en-GB" dirty="0">
                <a:cs typeface="Calibri"/>
              </a:rPr>
              <a:t>Visualizing Model Explanations</a:t>
            </a:r>
            <a:endParaRPr lang="en-US" dirty="0"/>
          </a:p>
        </p:txBody>
      </p:sp>
      <p:sp>
        <p:nvSpPr>
          <p:cNvPr id="11" name="Text Placeholder 10">
            <a:extLst>
              <a:ext uri="{FF2B5EF4-FFF2-40B4-BE49-F238E27FC236}">
                <a16:creationId xmlns:a16="http://schemas.microsoft.com/office/drawing/2014/main" id="{1313EA5D-2AEA-4CF5-B683-6787CC0348DB}"/>
              </a:ext>
            </a:extLst>
          </p:cNvPr>
          <p:cNvSpPr>
            <a:spLocks noGrp="1"/>
          </p:cNvSpPr>
          <p:nvPr>
            <p:ph type="body" sz="quarter" idx="10"/>
          </p:nvPr>
        </p:nvSpPr>
        <p:spPr>
          <a:xfrm>
            <a:off x="584199" y="1435497"/>
            <a:ext cx="11158913" cy="861774"/>
          </a:xfrm>
        </p:spPr>
        <p:txBody>
          <a:bodyPr/>
          <a:lstStyle/>
          <a:p>
            <a:r>
              <a:rPr lang="en-US" dirty="0"/>
              <a:t>View the </a:t>
            </a:r>
            <a:r>
              <a:rPr lang="en-US" b="1" dirty="0"/>
              <a:t>Explanations</a:t>
            </a:r>
            <a:r>
              <a:rPr lang="en-US" dirty="0"/>
              <a:t> tab for the run in Azure Machine Learning studio</a:t>
            </a:r>
          </a:p>
        </p:txBody>
      </p:sp>
      <p:pic>
        <p:nvPicPr>
          <p:cNvPr id="7" name="Picture 6">
            <a:extLst>
              <a:ext uri="{FF2B5EF4-FFF2-40B4-BE49-F238E27FC236}">
                <a16:creationId xmlns:a16="http://schemas.microsoft.com/office/drawing/2014/main" id="{1E5B8F3A-9CBE-46EE-B045-5089E918C94C}"/>
              </a:ext>
            </a:extLst>
          </p:cNvPr>
          <p:cNvPicPr>
            <a:picLocks noChangeAspect="1"/>
          </p:cNvPicPr>
          <p:nvPr/>
        </p:nvPicPr>
        <p:blipFill>
          <a:blip r:embed="rId2"/>
          <a:stretch>
            <a:fillRect/>
          </a:stretch>
        </p:blipFill>
        <p:spPr>
          <a:xfrm>
            <a:off x="448888" y="2396833"/>
            <a:ext cx="11443063" cy="3718494"/>
          </a:xfrm>
          <a:prstGeom prst="rect">
            <a:avLst/>
          </a:prstGeom>
        </p:spPr>
      </p:pic>
    </p:spTree>
    <p:extLst>
      <p:ext uri="{BB962C8B-B14F-4D97-AF65-F5344CB8AC3E}">
        <p14:creationId xmlns:p14="http://schemas.microsoft.com/office/powerpoint/2010/main" val="4577612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A17550D-520E-4D30-82D4-9AA936ED8515}"/>
              </a:ext>
            </a:extLst>
          </p:cNvPr>
          <p:cNvSpPr>
            <a:spLocks noGrp="1"/>
          </p:cNvSpPr>
          <p:nvPr>
            <p:ph type="title"/>
          </p:nvPr>
        </p:nvSpPr>
        <p:spPr>
          <a:xfrm>
            <a:off x="588263" y="2979539"/>
            <a:ext cx="4167887" cy="553998"/>
          </a:xfrm>
        </p:spPr>
        <p:txBody>
          <a:bodyPr/>
          <a:lstStyle/>
          <a:p>
            <a:r>
              <a:rPr lang="en-US" dirty="0"/>
              <a:t>Lab 9A</a:t>
            </a:r>
          </a:p>
        </p:txBody>
      </p:sp>
      <p:sp>
        <p:nvSpPr>
          <p:cNvPr id="10" name="Text Placeholder 9">
            <a:extLst>
              <a:ext uri="{FF2B5EF4-FFF2-40B4-BE49-F238E27FC236}">
                <a16:creationId xmlns:a16="http://schemas.microsoft.com/office/drawing/2014/main" id="{F3FD7E2F-EC69-4C8E-91DA-A39C48F30FCF}"/>
              </a:ext>
            </a:extLst>
          </p:cNvPr>
          <p:cNvSpPr>
            <a:spLocks noGrp="1"/>
          </p:cNvSpPr>
          <p:nvPr>
            <p:ph type="body" sz="quarter" idx="12"/>
          </p:nvPr>
        </p:nvSpPr>
        <p:spPr>
          <a:xfrm>
            <a:off x="582041" y="3962400"/>
            <a:ext cx="8600752" cy="1169551"/>
          </a:xfrm>
        </p:spPr>
        <p:txBody>
          <a:bodyPr/>
          <a:lstStyle/>
          <a:p>
            <a:r>
              <a:rPr lang="en-GB" sz="2800" dirty="0">
                <a:cs typeface="Calibri"/>
              </a:rPr>
              <a:t>Reviewing Automated Machine Learning Explanations</a:t>
            </a:r>
          </a:p>
          <a:p>
            <a:endParaRPr lang="en-GB" sz="2800" dirty="0">
              <a:cs typeface="Calibri"/>
            </a:endParaRPr>
          </a:p>
          <a:p>
            <a:r>
              <a:rPr lang="en-US" dirty="0"/>
              <a:t>https://aka.ms/msl-dp100</a:t>
            </a:r>
          </a:p>
        </p:txBody>
      </p:sp>
    </p:spTree>
    <p:extLst>
      <p:ext uri="{BB962C8B-B14F-4D97-AF65-F5344CB8AC3E}">
        <p14:creationId xmlns:p14="http://schemas.microsoft.com/office/powerpoint/2010/main" val="404829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E0F6-75B0-4FEF-A4B1-627D5365B0FF}"/>
              </a:ext>
            </a:extLst>
          </p:cNvPr>
          <p:cNvSpPr>
            <a:spLocks noGrp="1"/>
          </p:cNvSpPr>
          <p:nvPr>
            <p:ph type="title"/>
          </p:nvPr>
        </p:nvSpPr>
        <p:spPr/>
        <p:txBody>
          <a:bodyPr/>
          <a:lstStyle/>
          <a:p>
            <a:r>
              <a:rPr lang="en-US" dirty="0"/>
              <a:t>Lesson Review</a:t>
            </a:r>
          </a:p>
        </p:txBody>
      </p:sp>
      <p:sp>
        <p:nvSpPr>
          <p:cNvPr id="5" name="Text Placeholder 4">
            <a:extLst>
              <a:ext uri="{FF2B5EF4-FFF2-40B4-BE49-F238E27FC236}">
                <a16:creationId xmlns:a16="http://schemas.microsoft.com/office/drawing/2014/main" id="{E12C5F94-4791-4AA5-92F5-106E521B00A8}"/>
              </a:ext>
            </a:extLst>
          </p:cNvPr>
          <p:cNvSpPr>
            <a:spLocks noGrp="1"/>
          </p:cNvSpPr>
          <p:nvPr>
            <p:ph type="body" sz="quarter" idx="10"/>
          </p:nvPr>
        </p:nvSpPr>
        <p:spPr>
          <a:xfrm>
            <a:off x="0" y="3107542"/>
            <a:ext cx="12192000" cy="947952"/>
          </a:xfrm>
        </p:spPr>
        <p:txBody>
          <a:bodyPr/>
          <a:lstStyle/>
          <a:p>
            <a:pPr marL="0" indent="0" algn="ctr">
              <a:buNone/>
            </a:pPr>
            <a:r>
              <a:rPr lang="en-US" dirty="0"/>
              <a:t>Complete the Review Questions</a:t>
            </a:r>
          </a:p>
          <a:p>
            <a:pPr algn="ctr"/>
            <a:endParaRPr lang="en-US" dirty="0"/>
          </a:p>
        </p:txBody>
      </p:sp>
    </p:spTree>
    <p:extLst>
      <p:ext uri="{BB962C8B-B14F-4D97-AF65-F5344CB8AC3E}">
        <p14:creationId xmlns:p14="http://schemas.microsoft.com/office/powerpoint/2010/main" val="6828245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5" y="2439603"/>
            <a:ext cx="7037214" cy="123110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2</a:t>
            </a:r>
          </a:p>
          <a:p>
            <a:r>
              <a:rPr lang="en-US" sz="4000" dirty="0"/>
              <a:t>Using Model Explainers</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947833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4.16667E-6 2.22222E-6 L 4.166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6F796-B772-4540-9F64-1FF41CA53B6A}"/>
              </a:ext>
            </a:extLst>
          </p:cNvPr>
          <p:cNvSpPr>
            <a:spLocks noGrp="1"/>
          </p:cNvSpPr>
          <p:nvPr>
            <p:ph type="title"/>
          </p:nvPr>
        </p:nvSpPr>
        <p:spPr>
          <a:xfrm>
            <a:off x="649224" y="365124"/>
            <a:ext cx="10552176" cy="780185"/>
          </a:xfrm>
        </p:spPr>
        <p:txBody>
          <a:bodyPr/>
          <a:lstStyle/>
          <a:p>
            <a:r>
              <a:rPr lang="en-GB" dirty="0">
                <a:cs typeface="Calibri"/>
              </a:rPr>
              <a:t>Local Model Interpretation</a:t>
            </a:r>
          </a:p>
        </p:txBody>
      </p:sp>
      <p:sp>
        <p:nvSpPr>
          <p:cNvPr id="3" name="Text Placeholder 2">
            <a:extLst>
              <a:ext uri="{FF2B5EF4-FFF2-40B4-BE49-F238E27FC236}">
                <a16:creationId xmlns:a16="http://schemas.microsoft.com/office/drawing/2014/main" id="{E6B2D329-2096-48A6-9DDC-3697FF9AB251}"/>
              </a:ext>
            </a:extLst>
          </p:cNvPr>
          <p:cNvSpPr>
            <a:spLocks noGrp="1"/>
          </p:cNvSpPr>
          <p:nvPr>
            <p:ph type="body" sz="quarter" idx="10"/>
          </p:nvPr>
        </p:nvSpPr>
        <p:spPr>
          <a:xfrm>
            <a:off x="584200" y="1435497"/>
            <a:ext cx="11018520" cy="2573012"/>
          </a:xfrm>
        </p:spPr>
        <p:txBody>
          <a:bodyPr>
            <a:normAutofit lnSpcReduction="10000"/>
          </a:bodyPr>
          <a:lstStyle/>
          <a:p>
            <a:r>
              <a:rPr lang="en-US" dirty="0"/>
              <a:t>Use the </a:t>
            </a:r>
            <a:r>
              <a:rPr lang="en-US" b="1" dirty="0" err="1"/>
              <a:t>azureml</a:t>
            </a:r>
            <a:r>
              <a:rPr lang="en-US" b="1" dirty="0"/>
              <a:t>-interpret</a:t>
            </a:r>
            <a:r>
              <a:rPr lang="en-US" dirty="0"/>
              <a:t> package</a:t>
            </a:r>
          </a:p>
          <a:p>
            <a:r>
              <a:rPr lang="en-US" dirty="0"/>
              <a:t>Create an explainer:</a:t>
            </a:r>
          </a:p>
          <a:p>
            <a:pPr lvl="1"/>
            <a:r>
              <a:rPr lang="en-US" b="1" dirty="0" err="1"/>
              <a:t>MimicExplainer</a:t>
            </a:r>
            <a:r>
              <a:rPr lang="en-US" dirty="0"/>
              <a:t> – global surrogate model that approximates your model</a:t>
            </a:r>
          </a:p>
          <a:p>
            <a:pPr lvl="1"/>
            <a:r>
              <a:rPr lang="en-US" b="1" dirty="0" err="1"/>
              <a:t>TabularExplainer</a:t>
            </a:r>
            <a:r>
              <a:rPr lang="en-US" dirty="0"/>
              <a:t> – Invokes direct SHAP explainer based on model architecture</a:t>
            </a:r>
          </a:p>
          <a:p>
            <a:pPr lvl="1"/>
            <a:r>
              <a:rPr lang="en-US" b="1" dirty="0" err="1"/>
              <a:t>PFIExplainer</a:t>
            </a:r>
            <a:r>
              <a:rPr lang="en-US" dirty="0"/>
              <a:t> – Permutation Feature Importance based on feature shuffling</a:t>
            </a:r>
          </a:p>
          <a:p>
            <a:r>
              <a:rPr lang="en-US" dirty="0"/>
              <a:t>Get global or local feature explanations</a:t>
            </a:r>
          </a:p>
        </p:txBody>
      </p:sp>
      <p:sp>
        <p:nvSpPr>
          <p:cNvPr id="4" name="Rectangle 3">
            <a:extLst>
              <a:ext uri="{FF2B5EF4-FFF2-40B4-BE49-F238E27FC236}">
                <a16:creationId xmlns:a16="http://schemas.microsoft.com/office/drawing/2014/main" id="{BA415F69-225F-4C23-A77B-5A7431C6BAC3}"/>
              </a:ext>
            </a:extLst>
          </p:cNvPr>
          <p:cNvSpPr/>
          <p:nvPr/>
        </p:nvSpPr>
        <p:spPr bwMode="auto">
          <a:xfrm>
            <a:off x="760233" y="4461742"/>
            <a:ext cx="10523556" cy="1461027"/>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from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interpret.ext.blackbox</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import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TabularExplainer</a:t>
            </a: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tab_explainer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TabularExplainer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X_train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features=features, classes=labels)</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global_explanation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tab_explainer.explain_global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X_train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178975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94890-6C9F-4273-96F3-290ECA4051CB}"/>
              </a:ext>
            </a:extLst>
          </p:cNvPr>
          <p:cNvSpPr>
            <a:spLocks noGrp="1"/>
          </p:cNvSpPr>
          <p:nvPr>
            <p:ph type="title"/>
          </p:nvPr>
        </p:nvSpPr>
        <p:spPr>
          <a:xfrm>
            <a:off x="667696" y="57213"/>
            <a:ext cx="10552176" cy="1499616"/>
          </a:xfrm>
        </p:spPr>
        <p:txBody>
          <a:bodyPr/>
          <a:lstStyle/>
          <a:p>
            <a:r>
              <a:rPr lang="en-US" dirty="0"/>
              <a:t>Adding Interpretability to Training Experiments</a:t>
            </a:r>
          </a:p>
        </p:txBody>
      </p:sp>
      <p:sp>
        <p:nvSpPr>
          <p:cNvPr id="3" name="Text Placeholder 2">
            <a:extLst>
              <a:ext uri="{FF2B5EF4-FFF2-40B4-BE49-F238E27FC236}">
                <a16:creationId xmlns:a16="http://schemas.microsoft.com/office/drawing/2014/main" id="{D9050765-7E67-42B7-A578-39E57D371390}"/>
              </a:ext>
            </a:extLst>
          </p:cNvPr>
          <p:cNvSpPr>
            <a:spLocks noGrp="1"/>
          </p:cNvSpPr>
          <p:nvPr>
            <p:ph type="body" sz="quarter" idx="10"/>
          </p:nvPr>
        </p:nvSpPr>
        <p:spPr>
          <a:xfrm>
            <a:off x="584200" y="1435497"/>
            <a:ext cx="11018520" cy="3865674"/>
          </a:xfrm>
        </p:spPr>
        <p:txBody>
          <a:bodyPr/>
          <a:lstStyle/>
          <a:p>
            <a:r>
              <a:rPr lang="en-US" dirty="0"/>
              <a:t>In the training script, import the </a:t>
            </a:r>
            <a:r>
              <a:rPr lang="en-US" b="1" dirty="0" err="1"/>
              <a:t>ExplanationClient</a:t>
            </a:r>
            <a:r>
              <a:rPr lang="en-US" dirty="0"/>
              <a:t> class</a:t>
            </a:r>
          </a:p>
          <a:p>
            <a:r>
              <a:rPr lang="en-US" dirty="0"/>
              <a:t>Generate explanations and upload them to the run</a:t>
            </a:r>
          </a:p>
          <a:p>
            <a:endParaRPr lang="en-US" dirty="0"/>
          </a:p>
          <a:p>
            <a:endParaRPr lang="en-US" dirty="0"/>
          </a:p>
          <a:p>
            <a:endParaRPr lang="en-US" dirty="0"/>
          </a:p>
          <a:p>
            <a:endParaRPr lang="en-US" sz="1800" dirty="0"/>
          </a:p>
          <a:p>
            <a:r>
              <a:rPr lang="en-US" dirty="0"/>
              <a:t>Use </a:t>
            </a:r>
            <a:r>
              <a:rPr lang="en-US" b="1" dirty="0" err="1"/>
              <a:t>ExplanationClient</a:t>
            </a:r>
            <a:r>
              <a:rPr lang="en-US" dirty="0"/>
              <a:t> to download explanations</a:t>
            </a:r>
          </a:p>
          <a:p>
            <a:pPr marL="0" indent="0">
              <a:buNone/>
            </a:pPr>
            <a:endParaRPr lang="en-US" dirty="0"/>
          </a:p>
        </p:txBody>
      </p:sp>
      <p:sp>
        <p:nvSpPr>
          <p:cNvPr id="4" name="Rectangle 3">
            <a:extLst>
              <a:ext uri="{FF2B5EF4-FFF2-40B4-BE49-F238E27FC236}">
                <a16:creationId xmlns:a16="http://schemas.microsoft.com/office/drawing/2014/main" id="{68367D43-BA10-4C77-8B83-03D90E6FBF1A}"/>
              </a:ext>
            </a:extLst>
          </p:cNvPr>
          <p:cNvSpPr/>
          <p:nvPr/>
        </p:nvSpPr>
        <p:spPr bwMode="auto">
          <a:xfrm>
            <a:off x="449244" y="2572602"/>
            <a:ext cx="11288431" cy="1474895"/>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explain_client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ExplanationClient.from_run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(run)</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MimicExplainer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X_train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LinearExplainableModel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features=features, classes=labels)</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explainer.explain_global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X_test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explain_client.upload_model_explanation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comment</a:t>
            </a:r>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a:t>
            </a:r>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5D1BF580-9C37-41F8-9FF1-6B10EF095CC0}"/>
              </a:ext>
            </a:extLst>
          </p:cNvPr>
          <p:cNvSpPr/>
          <p:nvPr/>
        </p:nvSpPr>
        <p:spPr bwMode="auto">
          <a:xfrm>
            <a:off x="451784" y="4817602"/>
            <a:ext cx="11288431" cy="1721674"/>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from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azureml.contrib.interpret.explanation.explanation_client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import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a:t>
            </a: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ExplanationClient.from_run_id</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(workspace=</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experiment_name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experiment.experiment_name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run_id</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=run.id)</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client.download_model_explanation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344671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186D-889B-4A49-8689-A803377C5FE4}"/>
              </a:ext>
            </a:extLst>
          </p:cNvPr>
          <p:cNvSpPr>
            <a:spLocks noGrp="1"/>
          </p:cNvSpPr>
          <p:nvPr>
            <p:ph type="title"/>
          </p:nvPr>
        </p:nvSpPr>
        <p:spPr>
          <a:xfrm>
            <a:off x="649224" y="365124"/>
            <a:ext cx="10552176" cy="881785"/>
          </a:xfrm>
        </p:spPr>
        <p:txBody>
          <a:bodyPr/>
          <a:lstStyle/>
          <a:p>
            <a:r>
              <a:rPr lang="en-US" dirty="0"/>
              <a:t>Interpretability During Inferencing</a:t>
            </a:r>
          </a:p>
        </p:txBody>
      </p:sp>
      <p:sp>
        <p:nvSpPr>
          <p:cNvPr id="3" name="Text Placeholder 2">
            <a:extLst>
              <a:ext uri="{FF2B5EF4-FFF2-40B4-BE49-F238E27FC236}">
                <a16:creationId xmlns:a16="http://schemas.microsoft.com/office/drawing/2014/main" id="{1E11DBB9-D139-4584-84FB-F67E4E3AD8D6}"/>
              </a:ext>
            </a:extLst>
          </p:cNvPr>
          <p:cNvSpPr>
            <a:spLocks noGrp="1"/>
          </p:cNvSpPr>
          <p:nvPr>
            <p:ph type="body" sz="quarter" idx="10"/>
          </p:nvPr>
        </p:nvSpPr>
        <p:spPr>
          <a:xfrm>
            <a:off x="584200" y="1435497"/>
            <a:ext cx="11018520" cy="4345805"/>
          </a:xfrm>
        </p:spPr>
        <p:txBody>
          <a:bodyPr>
            <a:normAutofit lnSpcReduction="10000"/>
          </a:bodyPr>
          <a:lstStyle/>
          <a:p>
            <a:r>
              <a:rPr lang="en-US" dirty="0"/>
              <a:t>Register a lightweight scoring explainer with the model</a:t>
            </a:r>
          </a:p>
          <a:p>
            <a:endParaRPr lang="en-US" sz="4400" dirty="0"/>
          </a:p>
          <a:p>
            <a:endParaRPr lang="en-US" dirty="0"/>
          </a:p>
          <a:p>
            <a:r>
              <a:rPr lang="en-US" dirty="0"/>
              <a:t>Use the model and the explainer in the service scoring script</a:t>
            </a:r>
          </a:p>
          <a:p>
            <a:endParaRPr lang="en-US" dirty="0"/>
          </a:p>
          <a:p>
            <a:endParaRPr lang="en-US" dirty="0"/>
          </a:p>
          <a:p>
            <a:endParaRPr lang="en-US" dirty="0"/>
          </a:p>
          <a:p>
            <a:r>
              <a:rPr lang="en-US" dirty="0"/>
              <a:t>Deploy a service with the model and explainer</a:t>
            </a:r>
          </a:p>
        </p:txBody>
      </p:sp>
      <p:sp>
        <p:nvSpPr>
          <p:cNvPr id="4" name="Rectangle 3">
            <a:extLst>
              <a:ext uri="{FF2B5EF4-FFF2-40B4-BE49-F238E27FC236}">
                <a16:creationId xmlns:a16="http://schemas.microsoft.com/office/drawing/2014/main" id="{9362474B-0FD1-4CDC-905B-ECD2FB32A45A}"/>
              </a:ext>
            </a:extLst>
          </p:cNvPr>
          <p:cNvSpPr/>
          <p:nvPr/>
        </p:nvSpPr>
        <p:spPr bwMode="auto">
          <a:xfrm>
            <a:off x="665481" y="1936255"/>
            <a:ext cx="10937239" cy="1216247"/>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scoring_explainer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KernelScoringExplainer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save(</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scoring_explainer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directory='</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dir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exist_ok</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=True)</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Model.register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model_path</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dir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model.pkl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Model.register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model_path</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dir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scoring_explainer.pkl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ED3316B1-7CB9-4EDE-8032-385414322263}"/>
              </a:ext>
            </a:extLst>
          </p:cNvPr>
          <p:cNvSpPr/>
          <p:nvPr/>
        </p:nvSpPr>
        <p:spPr bwMode="auto">
          <a:xfrm>
            <a:off x="665480" y="5812560"/>
            <a:ext cx="10937239" cy="483311"/>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Model.deploy</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classify_svc</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[model, explainer],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inf_config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dep_config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
        <p:nvSpPr>
          <p:cNvPr id="6" name="Rectangle 5">
            <a:extLst>
              <a:ext uri="{FF2B5EF4-FFF2-40B4-BE49-F238E27FC236}">
                <a16:creationId xmlns:a16="http://schemas.microsoft.com/office/drawing/2014/main" id="{DB7F620E-E43B-417A-B6F3-69CE6C3B078B}"/>
              </a:ext>
            </a:extLst>
          </p:cNvPr>
          <p:cNvSpPr/>
          <p:nvPr/>
        </p:nvSpPr>
        <p:spPr bwMode="auto">
          <a:xfrm>
            <a:off x="665480" y="3698329"/>
            <a:ext cx="10937239" cy="1473923"/>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def run(</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raw_data</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lvl="1"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json.loads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raw_data</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a:t>
            </a:r>
          </a:p>
          <a:p>
            <a:pPr lvl="1"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predictions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model.predict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a:t>
            </a:r>
          </a:p>
          <a:p>
            <a:pPr lvl="1"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local_importance_values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explainer.explain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a:t>
            </a:r>
          </a:p>
          <a:p>
            <a:pPr lvl="1"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return {"</a:t>
            </a:r>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predictions":</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predictions.tolist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"importance":</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local_importance_values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086660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392A-A721-94DC-D6B4-B3A9B77CC270}"/>
              </a:ext>
            </a:extLst>
          </p:cNvPr>
          <p:cNvSpPr>
            <a:spLocks noGrp="1"/>
          </p:cNvSpPr>
          <p:nvPr>
            <p:ph type="title"/>
          </p:nvPr>
        </p:nvSpPr>
        <p:spPr/>
        <p:txBody>
          <a:bodyPr>
            <a:normAutofit fontScale="90000"/>
          </a:bodyPr>
          <a:lstStyle/>
          <a:p>
            <a:r>
              <a:rPr lang="en-US" dirty="0"/>
              <a:t>Model fairness</a:t>
            </a:r>
          </a:p>
        </p:txBody>
      </p:sp>
      <p:sp>
        <p:nvSpPr>
          <p:cNvPr id="3" name="Content Placeholder 2">
            <a:extLst>
              <a:ext uri="{FF2B5EF4-FFF2-40B4-BE49-F238E27FC236}">
                <a16:creationId xmlns:a16="http://schemas.microsoft.com/office/drawing/2014/main" id="{9D55568F-BA6D-7218-6827-05B324A06F47}"/>
              </a:ext>
            </a:extLst>
          </p:cNvPr>
          <p:cNvSpPr>
            <a:spLocks noGrp="1"/>
          </p:cNvSpPr>
          <p:nvPr>
            <p:ph sz="quarter" idx="14"/>
          </p:nvPr>
        </p:nvSpPr>
        <p:spPr/>
        <p:txBody>
          <a:bodyPr>
            <a:normAutofit fontScale="77500" lnSpcReduction="20000"/>
          </a:bodyPr>
          <a:lstStyle/>
          <a:p>
            <a:r>
              <a:rPr lang="en-US" dirty="0"/>
              <a:t>When we consider the concept of fairness concerning predictions made by machine learning models, it helps to be clear about what we mean by "fair".</a:t>
            </a:r>
          </a:p>
          <a:p>
            <a:endParaRPr lang="en-US" dirty="0"/>
          </a:p>
          <a:p>
            <a:r>
              <a:rPr lang="en-US" dirty="0"/>
              <a:t>For example, suppose a classification model is used to predict the probability of successful loan repayment and therefore influences whether or not the loan is approved. The model will likely be trained using features that reflect the characteristics of the applicant, such as:</a:t>
            </a:r>
          </a:p>
          <a:p>
            <a:endParaRPr lang="en-US" dirty="0"/>
          </a:p>
          <a:p>
            <a:r>
              <a:rPr lang="en-US" dirty="0"/>
              <a:t>Age</a:t>
            </a:r>
          </a:p>
          <a:p>
            <a:r>
              <a:rPr lang="en-US" dirty="0"/>
              <a:t>Employment status</a:t>
            </a:r>
          </a:p>
          <a:p>
            <a:r>
              <a:rPr lang="en-US" dirty="0"/>
              <a:t>Income</a:t>
            </a:r>
          </a:p>
          <a:p>
            <a:r>
              <a:rPr lang="en-US" dirty="0"/>
              <a:t>Savings</a:t>
            </a:r>
          </a:p>
          <a:p>
            <a:r>
              <a:rPr lang="en-US" dirty="0"/>
              <a:t>Current debt</a:t>
            </a:r>
          </a:p>
        </p:txBody>
      </p:sp>
    </p:spTree>
    <p:extLst>
      <p:ext uri="{BB962C8B-B14F-4D97-AF65-F5344CB8AC3E}">
        <p14:creationId xmlns:p14="http://schemas.microsoft.com/office/powerpoint/2010/main" val="1439895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5BB68-064B-2BDD-D614-6A32E86D88C7}"/>
              </a:ext>
            </a:extLst>
          </p:cNvPr>
          <p:cNvSpPr>
            <a:spLocks noGrp="1"/>
          </p:cNvSpPr>
          <p:nvPr>
            <p:ph type="title"/>
          </p:nvPr>
        </p:nvSpPr>
        <p:spPr/>
        <p:txBody>
          <a:bodyPr>
            <a:normAutofit fontScale="90000"/>
          </a:bodyPr>
          <a:lstStyle/>
          <a:p>
            <a:r>
              <a:rPr lang="en-US" dirty="0"/>
              <a:t>Example</a:t>
            </a:r>
          </a:p>
        </p:txBody>
      </p:sp>
      <p:pic>
        <p:nvPicPr>
          <p:cNvPr id="1026" name="Picture 2" descr="A set of 22 predictions for loan repayment in which 10 of applicants are predicted to repay, and 12 are predicted to default.">
            <a:extLst>
              <a:ext uri="{FF2B5EF4-FFF2-40B4-BE49-F238E27FC236}">
                <a16:creationId xmlns:a16="http://schemas.microsoft.com/office/drawing/2014/main" id="{736F1919-D0A6-A426-C23D-5858FD41B0C2}"/>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1145428" y="1895230"/>
            <a:ext cx="3874441" cy="3835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ur out of eleven applicants aged 25 or younger are predicted to repay, and seven out of eleven applicants aged over 25 are predicted to repay.">
            <a:extLst>
              <a:ext uri="{FF2B5EF4-FFF2-40B4-BE49-F238E27FC236}">
                <a16:creationId xmlns:a16="http://schemas.microsoft.com/office/drawing/2014/main" id="{4F15A965-1EA6-9653-698B-AA8BA7C4C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470" y="1895230"/>
            <a:ext cx="3874441" cy="3939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72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5589-C05C-29EE-30D7-1981FFCE9E17}"/>
              </a:ext>
            </a:extLst>
          </p:cNvPr>
          <p:cNvSpPr>
            <a:spLocks noGrp="1"/>
          </p:cNvSpPr>
          <p:nvPr>
            <p:ph type="title"/>
          </p:nvPr>
        </p:nvSpPr>
        <p:spPr/>
        <p:txBody>
          <a:bodyPr>
            <a:normAutofit fontScale="90000"/>
          </a:bodyPr>
          <a:lstStyle/>
          <a:p>
            <a:r>
              <a:rPr lang="en-US" dirty="0"/>
              <a:t>Potential causes of disparity</a:t>
            </a:r>
          </a:p>
        </p:txBody>
      </p:sp>
      <p:sp>
        <p:nvSpPr>
          <p:cNvPr id="3" name="Content Placeholder 2">
            <a:extLst>
              <a:ext uri="{FF2B5EF4-FFF2-40B4-BE49-F238E27FC236}">
                <a16:creationId xmlns:a16="http://schemas.microsoft.com/office/drawing/2014/main" id="{2AE45387-DCD5-6D41-5A59-A6F1356362AD}"/>
              </a:ext>
            </a:extLst>
          </p:cNvPr>
          <p:cNvSpPr>
            <a:spLocks noGrp="1"/>
          </p:cNvSpPr>
          <p:nvPr>
            <p:ph sz="quarter" idx="14"/>
          </p:nvPr>
        </p:nvSpPr>
        <p:spPr/>
        <p:txBody>
          <a:bodyPr>
            <a:normAutofit fontScale="85000" lnSpcReduction="10000"/>
          </a:bodyPr>
          <a:lstStyle/>
          <a:p>
            <a:r>
              <a:rPr lang="en-US" dirty="0"/>
              <a:t>Data imbalance. Some groups may be overrepresented in the training data, or the data may be skewed so that cases within a specific group aren't representative of the overall population.</a:t>
            </a:r>
          </a:p>
          <a:p>
            <a:r>
              <a:rPr lang="en-US" dirty="0"/>
              <a:t>Indirect correlation. The sensitive feature itself may not be predictive of the label, but there may be a hidden correlation between the sensitive feature and some other feature that influences the prediction. For example, there's likely a correlation between age and credit history, and there's likely a correlation between credit history and loan defaults. If the credit history feature is not included in the training data, the training algorithm may assign a predictive weight to age without accounting for credit history, which might make a difference to loan repayment probability.</a:t>
            </a:r>
          </a:p>
          <a:p>
            <a:r>
              <a:rPr lang="en-US" dirty="0"/>
              <a:t>Societal biases. Subconscious biases in the data collection, preparation, or modeling process may have influenced feature selection or other aspects of model design.</a:t>
            </a:r>
          </a:p>
        </p:txBody>
      </p:sp>
    </p:spTree>
    <p:extLst>
      <p:ext uri="{BB962C8B-B14F-4D97-AF65-F5344CB8AC3E}">
        <p14:creationId xmlns:p14="http://schemas.microsoft.com/office/powerpoint/2010/main" val="1815601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B03DE4-7D03-D90E-A087-06779CC0FABF}"/>
              </a:ext>
            </a:extLst>
          </p:cNvPr>
          <p:cNvSpPr>
            <a:spLocks noGrp="1"/>
          </p:cNvSpPr>
          <p:nvPr>
            <p:ph type="title"/>
          </p:nvPr>
        </p:nvSpPr>
        <p:spPr/>
        <p:txBody>
          <a:bodyPr/>
          <a:lstStyle/>
          <a:p>
            <a:r>
              <a:rPr lang="en-IN" dirty="0"/>
              <a:t>Introduction</a:t>
            </a:r>
          </a:p>
        </p:txBody>
      </p:sp>
      <p:sp>
        <p:nvSpPr>
          <p:cNvPr id="7" name="Content Placeholder 6">
            <a:extLst>
              <a:ext uri="{FF2B5EF4-FFF2-40B4-BE49-F238E27FC236}">
                <a16:creationId xmlns:a16="http://schemas.microsoft.com/office/drawing/2014/main" id="{8FC15299-62F6-5A11-2F5E-88C7F828A1A3}"/>
              </a:ext>
            </a:extLst>
          </p:cNvPr>
          <p:cNvSpPr>
            <a:spLocks noGrp="1"/>
          </p:cNvSpPr>
          <p:nvPr>
            <p:ph idx="1"/>
          </p:nvPr>
        </p:nvSpPr>
        <p:spPr/>
        <p:txBody>
          <a:bodyPr/>
          <a:lstStyle/>
          <a:p>
            <a:r>
              <a:rPr lang="en-IN" b="1" dirty="0"/>
              <a:t>Tell more </a:t>
            </a:r>
            <a:r>
              <a:rPr lang="en-IN" b="1"/>
              <a:t>about yourself</a:t>
            </a:r>
            <a:endParaRPr lang="en-IN" b="1" dirty="0"/>
          </a:p>
          <a:p>
            <a:pPr marL="342900" indent="-342900">
              <a:buFont typeface="Arial" panose="020B0604020202020204" pitchFamily="34" charset="0"/>
              <a:buChar char="•"/>
            </a:pPr>
            <a:r>
              <a:rPr lang="en-IN" dirty="0"/>
              <a:t>Your experience with</a:t>
            </a:r>
          </a:p>
          <a:p>
            <a:pPr marL="1028700" lvl="1" indent="-342900"/>
            <a:r>
              <a:rPr lang="en-IN" dirty="0"/>
              <a:t>python, Azure cloud</a:t>
            </a:r>
          </a:p>
          <a:p>
            <a:pPr marL="1028700" lvl="1" indent="-342900"/>
            <a:r>
              <a:rPr lang="en-IN" dirty="0"/>
              <a:t>Machine Learning</a:t>
            </a:r>
          </a:p>
          <a:p>
            <a:pPr marL="1028700" lvl="1" indent="-342900"/>
            <a:r>
              <a:rPr lang="en-IN" dirty="0"/>
              <a:t>Spark</a:t>
            </a:r>
          </a:p>
          <a:p>
            <a:pPr marL="342900" indent="-342900">
              <a:buFont typeface="Arial" panose="020B0604020202020204" pitchFamily="34" charset="0"/>
              <a:buChar char="•"/>
            </a:pPr>
            <a:r>
              <a:rPr lang="en-IN" dirty="0"/>
              <a:t>Your expectation from this course</a:t>
            </a:r>
          </a:p>
        </p:txBody>
      </p:sp>
      <p:pic>
        <p:nvPicPr>
          <p:cNvPr id="1026" name="Picture 2" descr="How to Introduce Yourself Professionally in English (Samples)">
            <a:extLst>
              <a:ext uri="{FF2B5EF4-FFF2-40B4-BE49-F238E27FC236}">
                <a16:creationId xmlns:a16="http://schemas.microsoft.com/office/drawing/2014/main" id="{6C031F03-9452-8D8E-20C4-2770043D15F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0629" r="2062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414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B951-F29B-BA3C-4AE2-A6C3004608F3}"/>
              </a:ext>
            </a:extLst>
          </p:cNvPr>
          <p:cNvSpPr>
            <a:spLocks noGrp="1"/>
          </p:cNvSpPr>
          <p:nvPr>
            <p:ph type="title"/>
          </p:nvPr>
        </p:nvSpPr>
        <p:spPr/>
        <p:txBody>
          <a:bodyPr>
            <a:normAutofit fontScale="90000"/>
          </a:bodyPr>
          <a:lstStyle/>
          <a:p>
            <a:r>
              <a:rPr lang="en-US" dirty="0"/>
              <a:t>Mitigating Bias</a:t>
            </a:r>
          </a:p>
        </p:txBody>
      </p:sp>
      <p:sp>
        <p:nvSpPr>
          <p:cNvPr id="3" name="Content Placeholder 2">
            <a:extLst>
              <a:ext uri="{FF2B5EF4-FFF2-40B4-BE49-F238E27FC236}">
                <a16:creationId xmlns:a16="http://schemas.microsoft.com/office/drawing/2014/main" id="{B94F6BFD-EFD4-D850-C7DA-1EEFF139B339}"/>
              </a:ext>
            </a:extLst>
          </p:cNvPr>
          <p:cNvSpPr>
            <a:spLocks noGrp="1"/>
          </p:cNvSpPr>
          <p:nvPr>
            <p:ph sz="quarter" idx="14"/>
          </p:nvPr>
        </p:nvSpPr>
        <p:spPr/>
        <p:txBody>
          <a:bodyPr>
            <a:normAutofit fontScale="62500" lnSpcReduction="20000"/>
          </a:bodyPr>
          <a:lstStyle/>
          <a:p>
            <a:r>
              <a:rPr lang="en-US" dirty="0"/>
              <a:t>Optimizing for fairness in a machine learning model is a sociotechnical challenge. In other words, it's not always something you can achieve purely by applying technical corrections to a training algorithm. However, there are some strategies you can adopt to mitigate bias, including:</a:t>
            </a:r>
          </a:p>
          <a:p>
            <a:endParaRPr lang="en-US" dirty="0"/>
          </a:p>
          <a:p>
            <a:r>
              <a:rPr lang="en-US" dirty="0"/>
              <a:t>Balance training and validation data. You can apply over-sampling or under-sampling techniques to balance data and use stratified splitting algorithms to maintain representative proportions for training and validation.</a:t>
            </a:r>
          </a:p>
          <a:p>
            <a:r>
              <a:rPr lang="en-US" dirty="0"/>
              <a:t>Perform extensive feature selection and engineering analysis. Make sure you fully explore the interconnected correlations in your data to try to differentiate features that are directly predictive from features that encapsulate more complex, nuanced relationships. You can use the model interpretability support in Azure Machine Learning to understand how individual features influence predictions.</a:t>
            </a:r>
          </a:p>
          <a:p>
            <a:r>
              <a:rPr lang="en-US" dirty="0"/>
              <a:t>Evaluate models for disparity based on significant features. You can't easily address the bias in a model if you can't quantify it.</a:t>
            </a:r>
          </a:p>
          <a:p>
            <a:r>
              <a:rPr lang="en-US" dirty="0"/>
              <a:t>Trade-off overall predictive performance for the lower disparity in predictive performance between sensitive feature groups. A model that is 99.5% accurate with comparable performance across all groups is often more desirable than a model that is 99.9% accurate but discriminates against a particular subset of cases.</a:t>
            </a:r>
          </a:p>
        </p:txBody>
      </p:sp>
    </p:spTree>
    <p:extLst>
      <p:ext uri="{BB962C8B-B14F-4D97-AF65-F5344CB8AC3E}">
        <p14:creationId xmlns:p14="http://schemas.microsoft.com/office/powerpoint/2010/main" val="2240556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6F62-2713-E014-F9F4-EB0733F095B1}"/>
              </a:ext>
            </a:extLst>
          </p:cNvPr>
          <p:cNvSpPr>
            <a:spLocks noGrp="1"/>
          </p:cNvSpPr>
          <p:nvPr>
            <p:ph type="title"/>
          </p:nvPr>
        </p:nvSpPr>
        <p:spPr/>
        <p:txBody>
          <a:bodyPr>
            <a:noAutofit/>
          </a:bodyPr>
          <a:lstStyle/>
          <a:p>
            <a:r>
              <a:rPr lang="en-US" sz="3200" dirty="0"/>
              <a:t>Mitigation algorithms and parity constraints</a:t>
            </a:r>
          </a:p>
        </p:txBody>
      </p:sp>
      <p:graphicFrame>
        <p:nvGraphicFramePr>
          <p:cNvPr id="4" name="Content Placeholder 3">
            <a:extLst>
              <a:ext uri="{FF2B5EF4-FFF2-40B4-BE49-F238E27FC236}">
                <a16:creationId xmlns:a16="http://schemas.microsoft.com/office/drawing/2014/main" id="{B268ED2A-CEE0-CF32-9A07-03807173AB08}"/>
              </a:ext>
            </a:extLst>
          </p:cNvPr>
          <p:cNvGraphicFramePr>
            <a:graphicFrameLocks noGrp="1"/>
          </p:cNvGraphicFramePr>
          <p:nvPr>
            <p:ph sz="quarter" idx="14"/>
            <p:extLst>
              <p:ext uri="{D42A27DB-BD31-4B8C-83A1-F6EECF244321}">
                <p14:modId xmlns:p14="http://schemas.microsoft.com/office/powerpoint/2010/main" val="2505198639"/>
              </p:ext>
            </p:extLst>
          </p:nvPr>
        </p:nvGraphicFramePr>
        <p:xfrm>
          <a:off x="1164897" y="2179480"/>
          <a:ext cx="9097347" cy="4314824"/>
        </p:xfrm>
        <a:graphic>
          <a:graphicData uri="http://schemas.openxmlformats.org/drawingml/2006/table">
            <a:tbl>
              <a:tblPr firstRow="1">
                <a:tableStyleId>{93296810-A885-4BE3-A3E7-6D5BEEA58F35}</a:tableStyleId>
              </a:tblPr>
              <a:tblGrid>
                <a:gridCol w="2379305">
                  <a:extLst>
                    <a:ext uri="{9D8B030D-6E8A-4147-A177-3AD203B41FA5}">
                      <a16:colId xmlns:a16="http://schemas.microsoft.com/office/drawing/2014/main" val="939060745"/>
                    </a:ext>
                  </a:extLst>
                </a:gridCol>
                <a:gridCol w="3452327">
                  <a:extLst>
                    <a:ext uri="{9D8B030D-6E8A-4147-A177-3AD203B41FA5}">
                      <a16:colId xmlns:a16="http://schemas.microsoft.com/office/drawing/2014/main" val="3332092971"/>
                    </a:ext>
                  </a:extLst>
                </a:gridCol>
                <a:gridCol w="3265715">
                  <a:extLst>
                    <a:ext uri="{9D8B030D-6E8A-4147-A177-3AD203B41FA5}">
                      <a16:colId xmlns:a16="http://schemas.microsoft.com/office/drawing/2014/main" val="1014664945"/>
                    </a:ext>
                  </a:extLst>
                </a:gridCol>
              </a:tblGrid>
              <a:tr h="343225">
                <a:tc>
                  <a:txBody>
                    <a:bodyPr/>
                    <a:lstStyle/>
                    <a:p>
                      <a:pPr algn="l" fontAlgn="t"/>
                      <a:r>
                        <a:rPr lang="en-US" sz="1200">
                          <a:effectLst/>
                        </a:rPr>
                        <a:t>Technique</a:t>
                      </a:r>
                    </a:p>
                  </a:txBody>
                  <a:tcPr marL="49032" marR="49032" marT="24516" marB="24516"/>
                </a:tc>
                <a:tc>
                  <a:txBody>
                    <a:bodyPr/>
                    <a:lstStyle/>
                    <a:p>
                      <a:pPr algn="l" fontAlgn="t"/>
                      <a:r>
                        <a:rPr lang="en-US" sz="1200">
                          <a:effectLst/>
                        </a:rPr>
                        <a:t>Description</a:t>
                      </a:r>
                    </a:p>
                  </a:txBody>
                  <a:tcPr marL="49032" marR="49032" marT="24516" marB="24516"/>
                </a:tc>
                <a:tc>
                  <a:txBody>
                    <a:bodyPr/>
                    <a:lstStyle/>
                    <a:p>
                      <a:pPr algn="l" fontAlgn="t"/>
                      <a:r>
                        <a:rPr lang="en-US" sz="1200">
                          <a:effectLst/>
                        </a:rPr>
                        <a:t>Model type support</a:t>
                      </a:r>
                    </a:p>
                  </a:txBody>
                  <a:tcPr marL="49032" marR="49032" marT="24516" marB="24516"/>
                </a:tc>
                <a:extLst>
                  <a:ext uri="{0D108BD9-81ED-4DB2-BD59-A6C34878D82A}">
                    <a16:rowId xmlns:a16="http://schemas.microsoft.com/office/drawing/2014/main" val="1183849596"/>
                  </a:ext>
                </a:extLst>
              </a:tr>
              <a:tr h="1519995">
                <a:tc>
                  <a:txBody>
                    <a:bodyPr/>
                    <a:lstStyle/>
                    <a:p>
                      <a:pPr algn="l" fontAlgn="t"/>
                      <a:r>
                        <a:rPr lang="en-US" sz="1200" b="1">
                          <a:effectLst/>
                        </a:rPr>
                        <a:t>Exponentiated Gradient</a:t>
                      </a:r>
                      <a:endParaRPr lang="en-US" sz="1200">
                        <a:effectLst/>
                      </a:endParaRPr>
                    </a:p>
                  </a:txBody>
                  <a:tcPr marL="49032" marR="49032" marT="24516" marB="24516"/>
                </a:tc>
                <a:tc>
                  <a:txBody>
                    <a:bodyPr/>
                    <a:lstStyle/>
                    <a:p>
                      <a:pPr algn="l" fontAlgn="t"/>
                      <a:r>
                        <a:rPr lang="en-US" sz="1200">
                          <a:effectLst/>
                        </a:rPr>
                        <a:t>A reduction technique that applies a cost-minimization approach to learning the optimal trade-off of overall predictive performance and fairness disparity</a:t>
                      </a:r>
                    </a:p>
                  </a:txBody>
                  <a:tcPr marL="49032" marR="49032" marT="24516" marB="24516"/>
                </a:tc>
                <a:tc>
                  <a:txBody>
                    <a:bodyPr/>
                    <a:lstStyle/>
                    <a:p>
                      <a:pPr algn="l" fontAlgn="t"/>
                      <a:r>
                        <a:rPr lang="en-US" sz="1200">
                          <a:effectLst/>
                        </a:rPr>
                        <a:t>Binary classification and regression</a:t>
                      </a:r>
                    </a:p>
                  </a:txBody>
                  <a:tcPr marL="49032" marR="49032" marT="24516" marB="24516"/>
                </a:tc>
                <a:extLst>
                  <a:ext uri="{0D108BD9-81ED-4DB2-BD59-A6C34878D82A}">
                    <a16:rowId xmlns:a16="http://schemas.microsoft.com/office/drawing/2014/main" val="2686182265"/>
                  </a:ext>
                </a:extLst>
              </a:tr>
              <a:tr h="1225802">
                <a:tc>
                  <a:txBody>
                    <a:bodyPr/>
                    <a:lstStyle/>
                    <a:p>
                      <a:pPr algn="l" fontAlgn="t"/>
                      <a:r>
                        <a:rPr lang="en-US" sz="1200" b="1">
                          <a:effectLst/>
                        </a:rPr>
                        <a:t>Grid Search</a:t>
                      </a:r>
                      <a:endParaRPr lang="en-US" sz="1200">
                        <a:effectLst/>
                      </a:endParaRPr>
                    </a:p>
                  </a:txBody>
                  <a:tcPr marL="49032" marR="49032" marT="24516" marB="24516"/>
                </a:tc>
                <a:tc>
                  <a:txBody>
                    <a:bodyPr/>
                    <a:lstStyle/>
                    <a:p>
                      <a:pPr algn="l" fontAlgn="t"/>
                      <a:r>
                        <a:rPr lang="en-US" sz="1200">
                          <a:effectLst/>
                        </a:rPr>
                        <a:t>A simplified version of the Exponentiated Gradient algorithm that works efficiently with small numbers of constraints</a:t>
                      </a:r>
                    </a:p>
                  </a:txBody>
                  <a:tcPr marL="49032" marR="49032" marT="24516" marB="24516"/>
                </a:tc>
                <a:tc>
                  <a:txBody>
                    <a:bodyPr/>
                    <a:lstStyle/>
                    <a:p>
                      <a:pPr algn="l" fontAlgn="t"/>
                      <a:r>
                        <a:rPr lang="en-US" sz="1200">
                          <a:effectLst/>
                        </a:rPr>
                        <a:t>Binary classification and regression</a:t>
                      </a:r>
                    </a:p>
                  </a:txBody>
                  <a:tcPr marL="49032" marR="49032" marT="24516" marB="24516"/>
                </a:tc>
                <a:extLst>
                  <a:ext uri="{0D108BD9-81ED-4DB2-BD59-A6C34878D82A}">
                    <a16:rowId xmlns:a16="http://schemas.microsoft.com/office/drawing/2014/main" val="2090615884"/>
                  </a:ext>
                </a:extLst>
              </a:tr>
              <a:tr h="1225802">
                <a:tc>
                  <a:txBody>
                    <a:bodyPr/>
                    <a:lstStyle/>
                    <a:p>
                      <a:pPr algn="l" fontAlgn="t"/>
                      <a:r>
                        <a:rPr lang="en-US" sz="1200" b="1">
                          <a:effectLst/>
                        </a:rPr>
                        <a:t>Threshold Optimizer</a:t>
                      </a:r>
                      <a:endParaRPr lang="en-US" sz="1200">
                        <a:effectLst/>
                      </a:endParaRPr>
                    </a:p>
                  </a:txBody>
                  <a:tcPr marL="49032" marR="49032" marT="24516" marB="24516"/>
                </a:tc>
                <a:tc>
                  <a:txBody>
                    <a:bodyPr/>
                    <a:lstStyle/>
                    <a:p>
                      <a:pPr algn="l" fontAlgn="t"/>
                      <a:r>
                        <a:rPr lang="en-US" sz="1200">
                          <a:effectLst/>
                        </a:rPr>
                        <a:t>A post-processing technique that applies a constraint to an existing classifier, transforming the prediction as appropriate</a:t>
                      </a:r>
                    </a:p>
                  </a:txBody>
                  <a:tcPr marL="49032" marR="49032" marT="24516" marB="24516"/>
                </a:tc>
                <a:tc>
                  <a:txBody>
                    <a:bodyPr/>
                    <a:lstStyle/>
                    <a:p>
                      <a:pPr algn="l" fontAlgn="t"/>
                      <a:r>
                        <a:rPr lang="en-US" sz="1200" dirty="0">
                          <a:effectLst/>
                        </a:rPr>
                        <a:t>Binary classification</a:t>
                      </a:r>
                    </a:p>
                  </a:txBody>
                  <a:tcPr marL="49032" marR="49032" marT="24516" marB="24516"/>
                </a:tc>
                <a:extLst>
                  <a:ext uri="{0D108BD9-81ED-4DB2-BD59-A6C34878D82A}">
                    <a16:rowId xmlns:a16="http://schemas.microsoft.com/office/drawing/2014/main" val="1186318499"/>
                  </a:ext>
                </a:extLst>
              </a:tr>
            </a:tbl>
          </a:graphicData>
        </a:graphic>
      </p:graphicFrame>
      <p:sp>
        <p:nvSpPr>
          <p:cNvPr id="6" name="TextBox 5">
            <a:extLst>
              <a:ext uri="{FF2B5EF4-FFF2-40B4-BE49-F238E27FC236}">
                <a16:creationId xmlns:a16="http://schemas.microsoft.com/office/drawing/2014/main" id="{61D87268-3862-F2A2-0183-2D197F94EAE6}"/>
              </a:ext>
            </a:extLst>
          </p:cNvPr>
          <p:cNvSpPr txBox="1"/>
          <p:nvPr/>
        </p:nvSpPr>
        <p:spPr>
          <a:xfrm>
            <a:off x="1002982" y="1300075"/>
            <a:ext cx="10884217" cy="923330"/>
          </a:xfrm>
          <a:prstGeom prst="rect">
            <a:avLst/>
          </a:prstGeom>
          <a:noFill/>
        </p:spPr>
        <p:txBody>
          <a:bodyPr wrap="square">
            <a:spAutoFit/>
          </a:bodyPr>
          <a:lstStyle/>
          <a:p>
            <a:r>
              <a:rPr lang="en-US" dirty="0"/>
              <a:t>The mitigation support in </a:t>
            </a:r>
            <a:r>
              <a:rPr lang="en-US" dirty="0" err="1"/>
              <a:t>Fairlearn</a:t>
            </a:r>
            <a:r>
              <a:rPr lang="en-US" dirty="0"/>
              <a:t> is based on the use of algorithms to create alternative models that apply parity constraints to produce comparable metrics across sensitive feature groups. </a:t>
            </a:r>
            <a:r>
              <a:rPr lang="en-US" dirty="0" err="1"/>
              <a:t>Fairlearn</a:t>
            </a:r>
            <a:r>
              <a:rPr lang="en-US" dirty="0"/>
              <a:t> supports the following mitigation techniques.</a:t>
            </a:r>
          </a:p>
        </p:txBody>
      </p:sp>
    </p:spTree>
    <p:extLst>
      <p:ext uri="{BB962C8B-B14F-4D97-AF65-F5344CB8AC3E}">
        <p14:creationId xmlns:p14="http://schemas.microsoft.com/office/powerpoint/2010/main" val="4218475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2077-11F9-5593-994F-2C7A60FB1EE6}"/>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945377A2-C6B8-59EA-BC3D-D2A10E253F4F}"/>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118371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C2595-F789-49EC-0FE4-FD9DE7ECEA23}"/>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BD8A4F8-FC34-5507-E1F3-6AFA2F4D1237}"/>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2540431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0909-CA86-82AD-3E1E-9038C46FDFA2}"/>
              </a:ext>
            </a:extLst>
          </p:cNvPr>
          <p:cNvSpPr>
            <a:spLocks noGrp="1"/>
          </p:cNvSpPr>
          <p:nvPr>
            <p:ph type="title"/>
          </p:nvPr>
        </p:nvSpPr>
        <p:spPr/>
        <p:txBody>
          <a:bodyPr>
            <a:normAutofit fontScale="90000"/>
          </a:bodyPr>
          <a:lstStyle/>
          <a:p>
            <a:r>
              <a:rPr lang="en-US" dirty="0" err="1"/>
              <a:t>MLOps</a:t>
            </a:r>
            <a:r>
              <a:rPr lang="en-US" dirty="0"/>
              <a:t> Architecture</a:t>
            </a:r>
          </a:p>
        </p:txBody>
      </p:sp>
      <p:sp>
        <p:nvSpPr>
          <p:cNvPr id="3" name="Content Placeholder 2">
            <a:extLst>
              <a:ext uri="{FF2B5EF4-FFF2-40B4-BE49-F238E27FC236}">
                <a16:creationId xmlns:a16="http://schemas.microsoft.com/office/drawing/2014/main" id="{5E13D084-020E-9D69-02B1-2B86766F083E}"/>
              </a:ext>
            </a:extLst>
          </p:cNvPr>
          <p:cNvSpPr>
            <a:spLocks noGrp="1"/>
          </p:cNvSpPr>
          <p:nvPr>
            <p:ph sz="quarter" idx="14"/>
          </p:nvPr>
        </p:nvSpPr>
        <p:spPr>
          <a:xfrm>
            <a:off x="931862" y="1271587"/>
            <a:ext cx="10328275" cy="4314825"/>
          </a:xfrm>
        </p:spPr>
        <p:txBody>
          <a:bodyPr>
            <a:normAutofit/>
          </a:bodyPr>
          <a:lstStyle/>
          <a:p>
            <a:pPr algn="l">
              <a:buFont typeface="+mj-lt"/>
              <a:buAutoNum type="arabicPeriod"/>
            </a:pPr>
            <a:r>
              <a:rPr lang="en-US" sz="1800" b="1" i="0" dirty="0">
                <a:solidFill>
                  <a:srgbClr val="161616"/>
                </a:solidFill>
                <a:effectLst/>
                <a:latin typeface="Segoe UI" panose="020B0502040204020203" pitchFamily="34" charset="0"/>
              </a:rPr>
              <a:t>Setup</a:t>
            </a:r>
            <a:r>
              <a:rPr lang="en-US" sz="1800" b="0" i="0" dirty="0">
                <a:solidFill>
                  <a:srgbClr val="161616"/>
                </a:solidFill>
                <a:effectLst/>
                <a:latin typeface="Segoe UI" panose="020B0502040204020203" pitchFamily="34" charset="0"/>
              </a:rPr>
              <a:t>: Create all necessary Azure resources for the solution.</a:t>
            </a:r>
          </a:p>
          <a:p>
            <a:pPr algn="l">
              <a:buFont typeface="+mj-lt"/>
              <a:buAutoNum type="arabicPeriod"/>
            </a:pPr>
            <a:r>
              <a:rPr lang="en-US" sz="1800" b="1" i="0" dirty="0">
                <a:solidFill>
                  <a:srgbClr val="161616"/>
                </a:solidFill>
                <a:effectLst/>
                <a:latin typeface="Segoe UI" panose="020B0502040204020203" pitchFamily="34" charset="0"/>
              </a:rPr>
              <a:t>Model development (inner loop)</a:t>
            </a:r>
            <a:r>
              <a:rPr lang="en-US" sz="1800" b="0" i="0" dirty="0">
                <a:solidFill>
                  <a:srgbClr val="161616"/>
                </a:solidFill>
                <a:effectLst/>
                <a:latin typeface="Segoe UI" panose="020B0502040204020203" pitchFamily="34" charset="0"/>
              </a:rPr>
              <a:t>: Explore and process the data to train and evaluate the model.</a:t>
            </a:r>
          </a:p>
          <a:p>
            <a:pPr algn="l">
              <a:buFont typeface="+mj-lt"/>
              <a:buAutoNum type="arabicPeriod"/>
            </a:pPr>
            <a:r>
              <a:rPr lang="en-US" sz="1800" b="1" i="0" dirty="0">
                <a:solidFill>
                  <a:srgbClr val="161616"/>
                </a:solidFill>
                <a:effectLst/>
                <a:latin typeface="Segoe UI" panose="020B0502040204020203" pitchFamily="34" charset="0"/>
              </a:rPr>
              <a:t>Continuous integration</a:t>
            </a:r>
            <a:r>
              <a:rPr lang="en-US" sz="1800" b="0" i="0" dirty="0">
                <a:solidFill>
                  <a:srgbClr val="161616"/>
                </a:solidFill>
                <a:effectLst/>
                <a:latin typeface="Segoe UI" panose="020B0502040204020203" pitchFamily="34" charset="0"/>
              </a:rPr>
              <a:t>: Package and register the model.</a:t>
            </a:r>
          </a:p>
          <a:p>
            <a:pPr algn="l">
              <a:buFont typeface="+mj-lt"/>
              <a:buAutoNum type="arabicPeriod"/>
            </a:pPr>
            <a:r>
              <a:rPr lang="en-US" sz="1800" b="1" i="0" dirty="0">
                <a:solidFill>
                  <a:srgbClr val="161616"/>
                </a:solidFill>
                <a:effectLst/>
                <a:latin typeface="Segoe UI" panose="020B0502040204020203" pitchFamily="34" charset="0"/>
              </a:rPr>
              <a:t>Model deployment (outer loop)</a:t>
            </a:r>
            <a:r>
              <a:rPr lang="en-US" sz="1800" b="0" i="0" dirty="0">
                <a:solidFill>
                  <a:srgbClr val="161616"/>
                </a:solidFill>
                <a:effectLst/>
                <a:latin typeface="Segoe UI" panose="020B0502040204020203" pitchFamily="34" charset="0"/>
              </a:rPr>
              <a:t>: Deploy the model.</a:t>
            </a:r>
          </a:p>
          <a:p>
            <a:pPr algn="l">
              <a:buFont typeface="+mj-lt"/>
              <a:buAutoNum type="arabicPeriod"/>
            </a:pPr>
            <a:r>
              <a:rPr lang="en-US" sz="1800" b="1" i="0" dirty="0">
                <a:solidFill>
                  <a:srgbClr val="161616"/>
                </a:solidFill>
                <a:effectLst/>
                <a:latin typeface="Segoe UI" panose="020B0502040204020203" pitchFamily="34" charset="0"/>
              </a:rPr>
              <a:t>Continuous deployment</a:t>
            </a:r>
            <a:r>
              <a:rPr lang="en-US" sz="1800" b="0" i="0" dirty="0">
                <a:solidFill>
                  <a:srgbClr val="161616"/>
                </a:solidFill>
                <a:effectLst/>
                <a:latin typeface="Segoe UI" panose="020B0502040204020203" pitchFamily="34" charset="0"/>
              </a:rPr>
              <a:t>: Test the model and promote to production environment.</a:t>
            </a:r>
          </a:p>
          <a:p>
            <a:pPr algn="l">
              <a:buFont typeface="+mj-lt"/>
              <a:buAutoNum type="arabicPeriod"/>
            </a:pPr>
            <a:r>
              <a:rPr lang="en-US" sz="1800" b="1" i="0" dirty="0">
                <a:solidFill>
                  <a:srgbClr val="161616"/>
                </a:solidFill>
                <a:effectLst/>
                <a:latin typeface="Segoe UI" panose="020B0502040204020203" pitchFamily="34" charset="0"/>
              </a:rPr>
              <a:t>Monitoring</a:t>
            </a:r>
            <a:r>
              <a:rPr lang="en-US" sz="1800" b="0" i="0" dirty="0">
                <a:solidFill>
                  <a:srgbClr val="161616"/>
                </a:solidFill>
                <a:effectLst/>
                <a:latin typeface="Segoe UI" panose="020B0502040204020203" pitchFamily="34" charset="0"/>
              </a:rPr>
              <a:t>: Monitor model and endpoint performance.</a:t>
            </a:r>
          </a:p>
        </p:txBody>
      </p:sp>
      <p:pic>
        <p:nvPicPr>
          <p:cNvPr id="1028" name="Picture 4" descr="Diagram of machine learning operations architecture.">
            <a:extLst>
              <a:ext uri="{FF2B5EF4-FFF2-40B4-BE49-F238E27FC236}">
                <a16:creationId xmlns:a16="http://schemas.microsoft.com/office/drawing/2014/main" id="{B37F3B10-6734-34E7-84F2-DDFD42809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074" y="3840700"/>
            <a:ext cx="7678994" cy="292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28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0817E-9873-3CF8-6207-7622341A381C}"/>
              </a:ext>
            </a:extLst>
          </p:cNvPr>
          <p:cNvSpPr>
            <a:spLocks noGrp="1"/>
          </p:cNvSpPr>
          <p:nvPr>
            <p:ph type="title"/>
          </p:nvPr>
        </p:nvSpPr>
        <p:spPr/>
        <p:txBody>
          <a:bodyPr>
            <a:normAutofit fontScale="90000"/>
          </a:bodyPr>
          <a:lstStyle/>
          <a:p>
            <a:r>
              <a:rPr lang="en-US" dirty="0"/>
              <a:t>Convert a notebook to a script</a:t>
            </a:r>
          </a:p>
        </p:txBody>
      </p:sp>
      <p:sp>
        <p:nvSpPr>
          <p:cNvPr id="3" name="Content Placeholder 2">
            <a:extLst>
              <a:ext uri="{FF2B5EF4-FFF2-40B4-BE49-F238E27FC236}">
                <a16:creationId xmlns:a16="http://schemas.microsoft.com/office/drawing/2014/main" id="{EEA3E254-C394-B854-992F-44CF3E16A9AB}"/>
              </a:ext>
            </a:extLst>
          </p:cNvPr>
          <p:cNvSpPr>
            <a:spLocks noGrp="1"/>
          </p:cNvSpPr>
          <p:nvPr>
            <p:ph sz="quarter" idx="14"/>
          </p:nvPr>
        </p:nvSpPr>
        <p:spPr/>
        <p:txBody>
          <a:bodyPr/>
          <a:lstStyle/>
          <a:p>
            <a:pPr marL="0" indent="0">
              <a:buNone/>
            </a:pPr>
            <a:r>
              <a:rPr lang="en-US" dirty="0"/>
              <a:t>Scripts are ideal for testing and automation in your production environment. To create a production-ready script, you'll need to:</a:t>
            </a:r>
          </a:p>
          <a:p>
            <a:endParaRPr lang="en-US" dirty="0"/>
          </a:p>
          <a:p>
            <a:r>
              <a:rPr lang="en-US" dirty="0"/>
              <a:t>Remove nonessential code.</a:t>
            </a:r>
          </a:p>
          <a:p>
            <a:r>
              <a:rPr lang="en-US" dirty="0"/>
              <a:t>Refactor your code into functions.</a:t>
            </a:r>
          </a:p>
          <a:p>
            <a:r>
              <a:rPr lang="en-US" dirty="0"/>
              <a:t>Test your script in the terminal.</a:t>
            </a:r>
          </a:p>
        </p:txBody>
      </p:sp>
    </p:spTree>
    <p:extLst>
      <p:ext uri="{BB962C8B-B14F-4D97-AF65-F5344CB8AC3E}">
        <p14:creationId xmlns:p14="http://schemas.microsoft.com/office/powerpoint/2010/main" val="3095762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1F05-CBA3-9840-F4EF-1CB8E3ED5DC4}"/>
              </a:ext>
            </a:extLst>
          </p:cNvPr>
          <p:cNvSpPr>
            <a:spLocks noGrp="1"/>
          </p:cNvSpPr>
          <p:nvPr>
            <p:ph type="title"/>
          </p:nvPr>
        </p:nvSpPr>
        <p:spPr/>
        <p:txBody>
          <a:bodyPr>
            <a:normAutofit fontScale="90000"/>
          </a:bodyPr>
          <a:lstStyle/>
          <a:p>
            <a:r>
              <a:rPr lang="en-US" dirty="0"/>
              <a:t>Remove all nonessential code</a:t>
            </a:r>
          </a:p>
        </p:txBody>
      </p:sp>
      <p:sp>
        <p:nvSpPr>
          <p:cNvPr id="3" name="Content Placeholder 2">
            <a:extLst>
              <a:ext uri="{FF2B5EF4-FFF2-40B4-BE49-F238E27FC236}">
                <a16:creationId xmlns:a16="http://schemas.microsoft.com/office/drawing/2014/main" id="{4CD6A0E4-742A-586A-E887-6796ED0244F6}"/>
              </a:ext>
            </a:extLst>
          </p:cNvPr>
          <p:cNvSpPr>
            <a:spLocks noGrp="1"/>
          </p:cNvSpPr>
          <p:nvPr>
            <p:ph sz="quarter" idx="14"/>
          </p:nvPr>
        </p:nvSpPr>
        <p:spPr/>
        <p:txBody>
          <a:bodyPr>
            <a:normAutofit lnSpcReduction="10000"/>
          </a:bodyPr>
          <a:lstStyle/>
          <a:p>
            <a:r>
              <a:rPr lang="en-US" dirty="0"/>
              <a:t>The main benefit of using notebooks is being able to quickly explore your data. For example, you can use </a:t>
            </a:r>
            <a:r>
              <a:rPr lang="en-US" b="1" i="1" dirty="0"/>
              <a:t>print() </a:t>
            </a:r>
            <a:r>
              <a:rPr lang="en-US" dirty="0"/>
              <a:t>and</a:t>
            </a:r>
            <a:r>
              <a:rPr lang="en-US" b="1" i="1" dirty="0"/>
              <a:t> </a:t>
            </a:r>
            <a:r>
              <a:rPr lang="en-US" b="1" i="1" dirty="0" err="1"/>
              <a:t>df.describe</a:t>
            </a:r>
            <a:r>
              <a:rPr lang="en-US" b="1" i="1" dirty="0"/>
              <a:t>() </a:t>
            </a:r>
            <a:r>
              <a:rPr lang="en-US" dirty="0"/>
              <a:t>statements to explore your data and variables. When you create a script that will be used for automation, you want to avoid including code written for exploratory purposes.</a:t>
            </a:r>
          </a:p>
          <a:p>
            <a:endParaRPr lang="en-US" dirty="0"/>
          </a:p>
          <a:p>
            <a:r>
              <a:rPr lang="en-US" dirty="0"/>
              <a:t>The first thing you therefore need to do to convert your code to production code is to remove the nonessential code. Especially when you'll run the code regularly, you want to avoid executing anything nonessential to reduce cost and compute time.</a:t>
            </a:r>
          </a:p>
        </p:txBody>
      </p:sp>
    </p:spTree>
    <p:extLst>
      <p:ext uri="{BB962C8B-B14F-4D97-AF65-F5344CB8AC3E}">
        <p14:creationId xmlns:p14="http://schemas.microsoft.com/office/powerpoint/2010/main" val="2051669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15D7D-654B-76A0-478A-F58B26B4AFD1}"/>
              </a:ext>
            </a:extLst>
          </p:cNvPr>
          <p:cNvSpPr>
            <a:spLocks noGrp="1"/>
          </p:cNvSpPr>
          <p:nvPr>
            <p:ph type="title"/>
          </p:nvPr>
        </p:nvSpPr>
        <p:spPr/>
        <p:txBody>
          <a:bodyPr>
            <a:normAutofit fontScale="90000"/>
          </a:bodyPr>
          <a:lstStyle/>
          <a:p>
            <a:r>
              <a:rPr lang="en-US" dirty="0"/>
              <a:t>Refactor your code into functions</a:t>
            </a:r>
          </a:p>
        </p:txBody>
      </p:sp>
      <p:pic>
        <p:nvPicPr>
          <p:cNvPr id="5" name="Content Placeholder 4">
            <a:extLst>
              <a:ext uri="{FF2B5EF4-FFF2-40B4-BE49-F238E27FC236}">
                <a16:creationId xmlns:a16="http://schemas.microsoft.com/office/drawing/2014/main" id="{E7E80D18-9D42-4E45-EF3C-A37EB8C8AA5D}"/>
              </a:ext>
            </a:extLst>
          </p:cNvPr>
          <p:cNvPicPr>
            <a:picLocks noGrp="1" noChangeAspect="1"/>
          </p:cNvPicPr>
          <p:nvPr>
            <p:ph sz="quarter" idx="14"/>
          </p:nvPr>
        </p:nvPicPr>
        <p:blipFill>
          <a:blip r:embed="rId2"/>
          <a:stretch>
            <a:fillRect/>
          </a:stretch>
        </p:blipFill>
        <p:spPr>
          <a:xfrm>
            <a:off x="1002983" y="1271587"/>
            <a:ext cx="8245122" cy="5119381"/>
          </a:xfrm>
        </p:spPr>
      </p:pic>
    </p:spTree>
    <p:extLst>
      <p:ext uri="{BB962C8B-B14F-4D97-AF65-F5344CB8AC3E}">
        <p14:creationId xmlns:p14="http://schemas.microsoft.com/office/powerpoint/2010/main" val="4125885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A27B-0741-5228-75A5-7196F0D378E0}"/>
              </a:ext>
            </a:extLst>
          </p:cNvPr>
          <p:cNvSpPr>
            <a:spLocks noGrp="1"/>
          </p:cNvSpPr>
          <p:nvPr>
            <p:ph type="title"/>
          </p:nvPr>
        </p:nvSpPr>
        <p:spPr/>
        <p:txBody>
          <a:bodyPr>
            <a:normAutofit fontScale="90000"/>
          </a:bodyPr>
          <a:lstStyle/>
          <a:p>
            <a:r>
              <a:rPr lang="en-US" dirty="0"/>
              <a:t>Test your script</a:t>
            </a:r>
          </a:p>
        </p:txBody>
      </p:sp>
      <p:sp>
        <p:nvSpPr>
          <p:cNvPr id="3" name="Content Placeholder 2">
            <a:extLst>
              <a:ext uri="{FF2B5EF4-FFF2-40B4-BE49-F238E27FC236}">
                <a16:creationId xmlns:a16="http://schemas.microsoft.com/office/drawing/2014/main" id="{52128D74-4C2E-59A1-0E25-6DDEEECE7210}"/>
              </a:ext>
            </a:extLst>
          </p:cNvPr>
          <p:cNvSpPr>
            <a:spLocks noGrp="1"/>
          </p:cNvSpPr>
          <p:nvPr>
            <p:ph sz="quarter" idx="14"/>
          </p:nvPr>
        </p:nvSpPr>
        <p:spPr/>
        <p:txBody>
          <a:bodyPr/>
          <a:lstStyle/>
          <a:p>
            <a:r>
              <a:rPr lang="en-US" dirty="0"/>
              <a:t>Before using scripts in production environments, for example by integrating them with automation pipelines, you'll want to test whether the scripts work as expected.</a:t>
            </a:r>
          </a:p>
        </p:txBody>
      </p:sp>
      <p:pic>
        <p:nvPicPr>
          <p:cNvPr id="5" name="Picture 4">
            <a:extLst>
              <a:ext uri="{FF2B5EF4-FFF2-40B4-BE49-F238E27FC236}">
                <a16:creationId xmlns:a16="http://schemas.microsoft.com/office/drawing/2014/main" id="{3B13D296-5355-791B-433B-7B672EB51AD9}"/>
              </a:ext>
            </a:extLst>
          </p:cNvPr>
          <p:cNvPicPr>
            <a:picLocks noChangeAspect="1"/>
          </p:cNvPicPr>
          <p:nvPr/>
        </p:nvPicPr>
        <p:blipFill>
          <a:blip r:embed="rId2"/>
          <a:stretch>
            <a:fillRect/>
          </a:stretch>
        </p:blipFill>
        <p:spPr>
          <a:xfrm>
            <a:off x="1002983" y="3503062"/>
            <a:ext cx="3219450" cy="971550"/>
          </a:xfrm>
          <a:prstGeom prst="rect">
            <a:avLst/>
          </a:prstGeom>
        </p:spPr>
      </p:pic>
    </p:spTree>
    <p:extLst>
      <p:ext uri="{BB962C8B-B14F-4D97-AF65-F5344CB8AC3E}">
        <p14:creationId xmlns:p14="http://schemas.microsoft.com/office/powerpoint/2010/main" val="1536996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2E55-C4EE-A0DD-6B45-3D1EE3E45D49}"/>
              </a:ext>
            </a:extLst>
          </p:cNvPr>
          <p:cNvSpPr>
            <a:spLocks noGrp="1"/>
          </p:cNvSpPr>
          <p:nvPr>
            <p:ph type="title"/>
          </p:nvPr>
        </p:nvSpPr>
        <p:spPr/>
        <p:txBody>
          <a:bodyPr>
            <a:normAutofit fontScale="90000"/>
          </a:bodyPr>
          <a:lstStyle/>
          <a:p>
            <a:r>
              <a:rPr lang="en-US" dirty="0"/>
              <a:t>Azure CLI</a:t>
            </a:r>
          </a:p>
        </p:txBody>
      </p:sp>
      <p:sp>
        <p:nvSpPr>
          <p:cNvPr id="3" name="Content Placeholder 2">
            <a:extLst>
              <a:ext uri="{FF2B5EF4-FFF2-40B4-BE49-F238E27FC236}">
                <a16:creationId xmlns:a16="http://schemas.microsoft.com/office/drawing/2014/main" id="{139B9D0E-74D4-47D7-61AE-7042C29E4B01}"/>
              </a:ext>
            </a:extLst>
          </p:cNvPr>
          <p:cNvSpPr>
            <a:spLocks noGrp="1"/>
          </p:cNvSpPr>
          <p:nvPr>
            <p:ph sz="quarter" idx="14"/>
          </p:nvPr>
        </p:nvSpPr>
        <p:spPr/>
        <p:txBody>
          <a:bodyPr/>
          <a:lstStyle/>
          <a:p>
            <a:r>
              <a:rPr lang="en-US" dirty="0"/>
              <a:t>Download: </a:t>
            </a:r>
            <a:r>
              <a:rPr lang="en-US" dirty="0">
                <a:hlinkClick r:id="rId2"/>
              </a:rPr>
              <a:t>https://learn.microsoft.com/en-us/cli/azure/install-azure-cli-windows?tabs=azure-cli</a:t>
            </a:r>
            <a:r>
              <a:rPr lang="en-US" dirty="0"/>
              <a:t> </a:t>
            </a:r>
          </a:p>
          <a:p>
            <a:endParaRPr lang="en-US" dirty="0"/>
          </a:p>
          <a:p>
            <a:r>
              <a:rPr lang="en-US" dirty="0"/>
              <a:t>Setup</a:t>
            </a:r>
          </a:p>
          <a:p>
            <a:pPr lvl="1"/>
            <a:r>
              <a:rPr lang="en-US" dirty="0" err="1"/>
              <a:t>az</a:t>
            </a:r>
            <a:r>
              <a:rPr lang="en-US" dirty="0"/>
              <a:t> login</a:t>
            </a:r>
          </a:p>
          <a:p>
            <a:pPr lvl="1"/>
            <a:r>
              <a:rPr lang="en-US" dirty="0" err="1"/>
              <a:t>az</a:t>
            </a:r>
            <a:r>
              <a:rPr lang="en-US" dirty="0"/>
              <a:t> account set -s "&lt;YOUR_SUBSCRIPTION_NAME_OR_ID&gt;“</a:t>
            </a:r>
          </a:p>
          <a:p>
            <a:pPr lvl="1"/>
            <a:r>
              <a:rPr lang="es-ES" dirty="0" err="1"/>
              <a:t>az</a:t>
            </a:r>
            <a:r>
              <a:rPr lang="es-ES" dirty="0"/>
              <a:t> </a:t>
            </a:r>
            <a:r>
              <a:rPr lang="es-ES" dirty="0" err="1"/>
              <a:t>extension</a:t>
            </a:r>
            <a:r>
              <a:rPr lang="es-ES" dirty="0"/>
              <a:t> </a:t>
            </a:r>
            <a:r>
              <a:rPr lang="es-ES" dirty="0" err="1"/>
              <a:t>add</a:t>
            </a:r>
            <a:r>
              <a:rPr lang="es-ES" dirty="0"/>
              <a:t> -n ml –y</a:t>
            </a:r>
            <a:endParaRPr lang="en-US" dirty="0"/>
          </a:p>
          <a:p>
            <a:pPr lvl="1"/>
            <a:r>
              <a:rPr lang="en-US" dirty="0" err="1"/>
              <a:t>az</a:t>
            </a:r>
            <a:r>
              <a:rPr lang="en-US" dirty="0"/>
              <a:t> ml -h</a:t>
            </a:r>
          </a:p>
        </p:txBody>
      </p:sp>
    </p:spTree>
    <p:extLst>
      <p:ext uri="{BB962C8B-B14F-4D97-AF65-F5344CB8AC3E}">
        <p14:creationId xmlns:p14="http://schemas.microsoft.com/office/powerpoint/2010/main" val="119138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DDF-E77C-27BE-1C6D-4925FEC6C0B4}"/>
              </a:ext>
            </a:extLst>
          </p:cNvPr>
          <p:cNvSpPr>
            <a:spLocks noGrp="1"/>
          </p:cNvSpPr>
          <p:nvPr>
            <p:ph type="title"/>
          </p:nvPr>
        </p:nvSpPr>
        <p:spPr/>
        <p:txBody>
          <a:bodyPr>
            <a:normAutofit fontScale="90000"/>
          </a:bodyPr>
          <a:lstStyle/>
          <a:p>
            <a:r>
              <a:rPr lang="en-US" dirty="0"/>
              <a:t>Common challenges with ML</a:t>
            </a:r>
          </a:p>
        </p:txBody>
      </p:sp>
      <p:sp>
        <p:nvSpPr>
          <p:cNvPr id="3" name="Content Placeholder 2">
            <a:extLst>
              <a:ext uri="{FF2B5EF4-FFF2-40B4-BE49-F238E27FC236}">
                <a16:creationId xmlns:a16="http://schemas.microsoft.com/office/drawing/2014/main" id="{A2287FE0-F97A-EBF5-5A9D-308EC05252DF}"/>
              </a:ext>
            </a:extLst>
          </p:cNvPr>
          <p:cNvSpPr>
            <a:spLocks noGrp="1"/>
          </p:cNvSpPr>
          <p:nvPr>
            <p:ph sz="quarter" idx="14"/>
          </p:nvPr>
        </p:nvSpPr>
        <p:spPr/>
        <p:txBody>
          <a:bodyPr>
            <a:normAutofit fontScale="92500" lnSpcReduction="10000"/>
          </a:bodyPr>
          <a:lstStyle/>
          <a:p>
            <a:r>
              <a:rPr lang="en-US" dirty="0"/>
              <a:t>Cross-team alignment: Siloed teams impede workflow alignment and collaboration.</a:t>
            </a:r>
          </a:p>
          <a:p>
            <a:r>
              <a:rPr lang="en-US" dirty="0"/>
              <a:t>Standard, repeatable processes: Without automated and repeatable processes, employees have to reinvent the wheel each time they create and deploy a new model.</a:t>
            </a:r>
          </a:p>
          <a:p>
            <a:r>
              <a:rPr lang="en-US" dirty="0"/>
              <a:t>Resources: Large amounts of time and personnel are required to manage the lifecycle.</a:t>
            </a:r>
          </a:p>
          <a:p>
            <a:r>
              <a:rPr lang="en-US" dirty="0"/>
              <a:t>Auditability: It can be difficult to ensure that models meet regulatory standards and performance thresholds over time.</a:t>
            </a:r>
          </a:p>
          <a:p>
            <a:r>
              <a:rPr lang="en-US" dirty="0" err="1"/>
              <a:t>Explainability</a:t>
            </a:r>
            <a:r>
              <a:rPr lang="en-US" dirty="0"/>
              <a:t>: Black box models make it difficult to understand how the model works.</a:t>
            </a:r>
          </a:p>
        </p:txBody>
      </p:sp>
    </p:spTree>
    <p:extLst>
      <p:ext uri="{BB962C8B-B14F-4D97-AF65-F5344CB8AC3E}">
        <p14:creationId xmlns:p14="http://schemas.microsoft.com/office/powerpoint/2010/main" val="3803770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E9EA-6AF2-1137-537D-6E2D6B049D8D}"/>
              </a:ext>
            </a:extLst>
          </p:cNvPr>
          <p:cNvSpPr>
            <a:spLocks noGrp="1"/>
          </p:cNvSpPr>
          <p:nvPr>
            <p:ph type="title"/>
          </p:nvPr>
        </p:nvSpPr>
        <p:spPr/>
        <p:txBody>
          <a:bodyPr>
            <a:normAutofit fontScale="90000"/>
          </a:bodyPr>
          <a:lstStyle/>
          <a:p>
            <a:r>
              <a:rPr lang="en-US" dirty="0"/>
              <a:t>Workspace creation with CLI</a:t>
            </a:r>
          </a:p>
        </p:txBody>
      </p:sp>
      <p:sp>
        <p:nvSpPr>
          <p:cNvPr id="3" name="Content Placeholder 2">
            <a:extLst>
              <a:ext uri="{FF2B5EF4-FFF2-40B4-BE49-F238E27FC236}">
                <a16:creationId xmlns:a16="http://schemas.microsoft.com/office/drawing/2014/main" id="{744F6526-5E61-17E9-B335-585117395CF4}"/>
              </a:ext>
            </a:extLst>
          </p:cNvPr>
          <p:cNvSpPr>
            <a:spLocks noGrp="1"/>
          </p:cNvSpPr>
          <p:nvPr>
            <p:ph sz="quarter" idx="14"/>
          </p:nvPr>
        </p:nvSpPr>
        <p:spPr>
          <a:xfrm>
            <a:off x="931862" y="1443524"/>
            <a:ext cx="10328275" cy="4854640"/>
          </a:xfrm>
        </p:spPr>
        <p:txBody>
          <a:bodyPr>
            <a:normAutofit fontScale="55000" lnSpcReduction="20000"/>
          </a:bodyPr>
          <a:lstStyle/>
          <a:p>
            <a:pPr marL="0" indent="0">
              <a:buNone/>
            </a:pP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ml workspace create --resource-group</a:t>
            </a:r>
          </a:p>
          <a:p>
            <a:pPr marL="0" indent="0">
              <a:buNone/>
            </a:pPr>
            <a:r>
              <a:rPr lang="en-US" dirty="0">
                <a:latin typeface="Courier New" panose="02070309020205020404" pitchFamily="49" charset="0"/>
                <a:cs typeface="Courier New" panose="02070309020205020404" pitchFamily="49" charset="0"/>
              </a:rPr>
              <a:t>                       [--application-insights]</a:t>
            </a:r>
          </a:p>
          <a:p>
            <a:pPr marL="0" indent="0">
              <a:buNone/>
            </a:pPr>
            <a:r>
              <a:rPr lang="en-US" dirty="0">
                <a:latin typeface="Courier New" panose="02070309020205020404" pitchFamily="49" charset="0"/>
                <a:cs typeface="Courier New" panose="02070309020205020404" pitchFamily="49" charset="0"/>
              </a:rPr>
              <a:t>                       [--container-registry]</a:t>
            </a:r>
          </a:p>
          <a:p>
            <a:pPr marL="0" indent="0">
              <a:buNone/>
            </a:pPr>
            <a:r>
              <a:rPr lang="en-US" dirty="0">
                <a:latin typeface="Courier New" panose="02070309020205020404" pitchFamily="49" charset="0"/>
                <a:cs typeface="Courier New" panose="02070309020205020404" pitchFamily="49" charset="0"/>
              </a:rPr>
              <a:t>                       [--description]</a:t>
            </a:r>
          </a:p>
          <a:p>
            <a:pPr marL="0" indent="0">
              <a:buNone/>
            </a:pPr>
            <a:r>
              <a:rPr lang="en-US" dirty="0">
                <a:latin typeface="Courier New" panose="02070309020205020404" pitchFamily="49" charset="0"/>
                <a:cs typeface="Courier New" panose="02070309020205020404" pitchFamily="49" charset="0"/>
              </a:rPr>
              <a:t>                       [--display-name]</a:t>
            </a:r>
          </a:p>
          <a:p>
            <a:pPr marL="0" indent="0">
              <a:buNone/>
            </a:pPr>
            <a:r>
              <a:rPr lang="en-US" dirty="0">
                <a:latin typeface="Courier New" panose="02070309020205020404" pitchFamily="49" charset="0"/>
                <a:cs typeface="Courier New" panose="02070309020205020404" pitchFamily="49" charset="0"/>
              </a:rPr>
              <a:t>                       [--file]</a:t>
            </a:r>
          </a:p>
          <a:p>
            <a:pPr marL="0" indent="0">
              <a:buNone/>
            </a:pPr>
            <a:r>
              <a:rPr lang="en-US" dirty="0">
                <a:latin typeface="Courier New" panose="02070309020205020404" pitchFamily="49" charset="0"/>
                <a:cs typeface="Courier New" panose="02070309020205020404" pitchFamily="49" charset="0"/>
              </a:rPr>
              <a:t>                       [--image-build-compute]</a:t>
            </a:r>
          </a:p>
          <a:p>
            <a:pPr marL="0" indent="0">
              <a:buNone/>
            </a:pPr>
            <a:r>
              <a:rPr lang="en-US" dirty="0">
                <a:latin typeface="Courier New" panose="02070309020205020404" pitchFamily="49" charset="0"/>
                <a:cs typeface="Courier New" panose="02070309020205020404" pitchFamily="49" charset="0"/>
              </a:rPr>
              <a:t>                       [--location]</a:t>
            </a:r>
          </a:p>
          <a:p>
            <a:pPr marL="0" indent="0">
              <a:buNone/>
            </a:pPr>
            <a:r>
              <a:rPr lang="en-US" dirty="0">
                <a:latin typeface="Courier New" panose="02070309020205020404" pitchFamily="49" charset="0"/>
                <a:cs typeface="Courier New" panose="02070309020205020404" pitchFamily="49" charset="0"/>
              </a:rPr>
              <a:t>                       [--managed-network]</a:t>
            </a:r>
          </a:p>
          <a:p>
            <a:pPr marL="0" indent="0">
              <a:buNone/>
            </a:pPr>
            <a:r>
              <a:rPr lang="en-US" dirty="0">
                <a:latin typeface="Courier New" panose="02070309020205020404" pitchFamily="49" charset="0"/>
                <a:cs typeface="Courier New" panose="02070309020205020404" pitchFamily="49" charset="0"/>
              </a:rPr>
              <a:t>                       [--name]</a:t>
            </a:r>
          </a:p>
          <a:p>
            <a:pPr marL="0" indent="0">
              <a:buNone/>
            </a:pPr>
            <a:r>
              <a:rPr lang="en-US" dirty="0">
                <a:latin typeface="Courier New" panose="02070309020205020404" pitchFamily="49" charset="0"/>
                <a:cs typeface="Courier New" panose="02070309020205020404" pitchFamily="49" charset="0"/>
              </a:rPr>
              <a:t>                       [--no-wait]</a:t>
            </a:r>
          </a:p>
          <a:p>
            <a:pPr marL="0" indent="0">
              <a:buNone/>
            </a:pPr>
            <a:r>
              <a:rPr lang="en-US" dirty="0">
                <a:latin typeface="Courier New" panose="02070309020205020404" pitchFamily="49" charset="0"/>
                <a:cs typeface="Courier New" panose="02070309020205020404" pitchFamily="49" charset="0"/>
              </a:rPr>
              <a:t>                       [--primary-user-assigned-identity]</a:t>
            </a:r>
          </a:p>
          <a:p>
            <a:pPr marL="0" indent="0">
              <a:buNone/>
            </a:pPr>
            <a:r>
              <a:rPr lang="en-US" dirty="0">
                <a:latin typeface="Courier New" panose="02070309020205020404" pitchFamily="49" charset="0"/>
                <a:cs typeface="Courier New" panose="02070309020205020404" pitchFamily="49" charset="0"/>
              </a:rPr>
              <a:t>                       [--public-network-access]</a:t>
            </a:r>
          </a:p>
          <a:p>
            <a:pPr marL="0" indent="0">
              <a:buNone/>
            </a:pPr>
            <a:r>
              <a:rPr lang="en-US" dirty="0">
                <a:latin typeface="Courier New" panose="02070309020205020404" pitchFamily="49" charset="0"/>
                <a:cs typeface="Courier New" panose="02070309020205020404" pitchFamily="49" charset="0"/>
              </a:rPr>
              <a:t>                       [--set]</a:t>
            </a:r>
          </a:p>
          <a:p>
            <a:pPr marL="0" indent="0">
              <a:buNone/>
            </a:pPr>
            <a:r>
              <a:rPr lang="en-US" dirty="0">
                <a:latin typeface="Courier New" panose="02070309020205020404" pitchFamily="49" charset="0"/>
                <a:cs typeface="Courier New" panose="02070309020205020404" pitchFamily="49" charset="0"/>
              </a:rPr>
              <a:t>                       [--tags]</a:t>
            </a:r>
          </a:p>
          <a:p>
            <a:pPr marL="0" indent="0">
              <a:buNone/>
            </a:pPr>
            <a:r>
              <a:rPr lang="en-US" dirty="0">
                <a:latin typeface="Courier New" panose="02070309020205020404" pitchFamily="49" charset="0"/>
                <a:cs typeface="Courier New" panose="02070309020205020404" pitchFamily="49" charset="0"/>
              </a:rPr>
              <a:t>                       [--update-dependent-resources]</a:t>
            </a:r>
          </a:p>
        </p:txBody>
      </p:sp>
    </p:spTree>
    <p:extLst>
      <p:ext uri="{BB962C8B-B14F-4D97-AF65-F5344CB8AC3E}">
        <p14:creationId xmlns:p14="http://schemas.microsoft.com/office/powerpoint/2010/main" val="2481543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E9EA-6AF2-1137-537D-6E2D6B049D8D}"/>
              </a:ext>
            </a:extLst>
          </p:cNvPr>
          <p:cNvSpPr>
            <a:spLocks noGrp="1"/>
          </p:cNvSpPr>
          <p:nvPr>
            <p:ph type="title"/>
          </p:nvPr>
        </p:nvSpPr>
        <p:spPr/>
        <p:txBody>
          <a:bodyPr>
            <a:normAutofit fontScale="90000"/>
          </a:bodyPr>
          <a:lstStyle/>
          <a:p>
            <a:r>
              <a:rPr lang="en-US" dirty="0"/>
              <a:t>Workspace creation with CLI</a:t>
            </a:r>
          </a:p>
        </p:txBody>
      </p:sp>
      <p:sp>
        <p:nvSpPr>
          <p:cNvPr id="3" name="Content Placeholder 2">
            <a:extLst>
              <a:ext uri="{FF2B5EF4-FFF2-40B4-BE49-F238E27FC236}">
                <a16:creationId xmlns:a16="http://schemas.microsoft.com/office/drawing/2014/main" id="{744F6526-5E61-17E9-B335-585117395CF4}"/>
              </a:ext>
            </a:extLst>
          </p:cNvPr>
          <p:cNvSpPr>
            <a:spLocks noGrp="1"/>
          </p:cNvSpPr>
          <p:nvPr>
            <p:ph sz="quarter" idx="14"/>
          </p:nvPr>
        </p:nvSpPr>
        <p:spPr>
          <a:xfrm>
            <a:off x="931862" y="1443524"/>
            <a:ext cx="10328275" cy="4854640"/>
          </a:xfrm>
        </p:spPr>
        <p:txBody>
          <a:bodyPr>
            <a:normAutofit fontScale="55000" lnSpcReduction="20000"/>
          </a:bodyPr>
          <a:lstStyle/>
          <a:p>
            <a:pPr marL="0" indent="0">
              <a:buNone/>
            </a:pP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ml workspace create --resource-group</a:t>
            </a:r>
          </a:p>
          <a:p>
            <a:pPr marL="0" indent="0">
              <a:buNone/>
            </a:pPr>
            <a:r>
              <a:rPr lang="en-US" dirty="0">
                <a:latin typeface="Courier New" panose="02070309020205020404" pitchFamily="49" charset="0"/>
                <a:cs typeface="Courier New" panose="02070309020205020404" pitchFamily="49" charset="0"/>
              </a:rPr>
              <a:t>                       [--application-insights]</a:t>
            </a:r>
          </a:p>
          <a:p>
            <a:pPr marL="0" indent="0">
              <a:buNone/>
            </a:pPr>
            <a:r>
              <a:rPr lang="en-US" dirty="0">
                <a:latin typeface="Courier New" panose="02070309020205020404" pitchFamily="49" charset="0"/>
                <a:cs typeface="Courier New" panose="02070309020205020404" pitchFamily="49" charset="0"/>
              </a:rPr>
              <a:t>                       [--container-registry]</a:t>
            </a:r>
          </a:p>
          <a:p>
            <a:pPr marL="0" indent="0">
              <a:buNone/>
            </a:pPr>
            <a:r>
              <a:rPr lang="en-US" dirty="0">
                <a:latin typeface="Courier New" panose="02070309020205020404" pitchFamily="49" charset="0"/>
                <a:cs typeface="Courier New" panose="02070309020205020404" pitchFamily="49" charset="0"/>
              </a:rPr>
              <a:t>                       [--description]</a:t>
            </a:r>
          </a:p>
          <a:p>
            <a:pPr marL="0" indent="0">
              <a:buNone/>
            </a:pPr>
            <a:r>
              <a:rPr lang="en-US" dirty="0">
                <a:latin typeface="Courier New" panose="02070309020205020404" pitchFamily="49" charset="0"/>
                <a:cs typeface="Courier New" panose="02070309020205020404" pitchFamily="49" charset="0"/>
              </a:rPr>
              <a:t>                       [--display-name]</a:t>
            </a:r>
          </a:p>
          <a:p>
            <a:pPr marL="0" indent="0">
              <a:buNone/>
            </a:pPr>
            <a:r>
              <a:rPr lang="en-US" dirty="0">
                <a:latin typeface="Courier New" panose="02070309020205020404" pitchFamily="49" charset="0"/>
                <a:cs typeface="Courier New" panose="02070309020205020404" pitchFamily="49" charset="0"/>
              </a:rPr>
              <a:t>                       [--file]</a:t>
            </a:r>
          </a:p>
          <a:p>
            <a:pPr marL="0" indent="0">
              <a:buNone/>
            </a:pPr>
            <a:r>
              <a:rPr lang="en-US" dirty="0">
                <a:latin typeface="Courier New" panose="02070309020205020404" pitchFamily="49" charset="0"/>
                <a:cs typeface="Courier New" panose="02070309020205020404" pitchFamily="49" charset="0"/>
              </a:rPr>
              <a:t>                       [--image-build-compute]</a:t>
            </a:r>
          </a:p>
          <a:p>
            <a:pPr marL="0" indent="0">
              <a:buNone/>
            </a:pPr>
            <a:r>
              <a:rPr lang="en-US" dirty="0">
                <a:latin typeface="Courier New" panose="02070309020205020404" pitchFamily="49" charset="0"/>
                <a:cs typeface="Courier New" panose="02070309020205020404" pitchFamily="49" charset="0"/>
              </a:rPr>
              <a:t>                       [--location]</a:t>
            </a:r>
          </a:p>
          <a:p>
            <a:pPr marL="0" indent="0">
              <a:buNone/>
            </a:pPr>
            <a:r>
              <a:rPr lang="en-US" dirty="0">
                <a:latin typeface="Courier New" panose="02070309020205020404" pitchFamily="49" charset="0"/>
                <a:cs typeface="Courier New" panose="02070309020205020404" pitchFamily="49" charset="0"/>
              </a:rPr>
              <a:t>                       [--managed-network]</a:t>
            </a:r>
          </a:p>
          <a:p>
            <a:pPr marL="0" indent="0">
              <a:buNone/>
            </a:pPr>
            <a:r>
              <a:rPr lang="en-US" dirty="0">
                <a:latin typeface="Courier New" panose="02070309020205020404" pitchFamily="49" charset="0"/>
                <a:cs typeface="Courier New" panose="02070309020205020404" pitchFamily="49" charset="0"/>
              </a:rPr>
              <a:t>                       [--name]</a:t>
            </a:r>
          </a:p>
          <a:p>
            <a:pPr marL="0" indent="0">
              <a:buNone/>
            </a:pPr>
            <a:r>
              <a:rPr lang="en-US" dirty="0">
                <a:latin typeface="Courier New" panose="02070309020205020404" pitchFamily="49" charset="0"/>
                <a:cs typeface="Courier New" panose="02070309020205020404" pitchFamily="49" charset="0"/>
              </a:rPr>
              <a:t>                       [--no-wait]</a:t>
            </a:r>
          </a:p>
          <a:p>
            <a:pPr marL="0" indent="0">
              <a:buNone/>
            </a:pPr>
            <a:r>
              <a:rPr lang="en-US" dirty="0">
                <a:latin typeface="Courier New" panose="02070309020205020404" pitchFamily="49" charset="0"/>
                <a:cs typeface="Courier New" panose="02070309020205020404" pitchFamily="49" charset="0"/>
              </a:rPr>
              <a:t>                       [--primary-user-assigned-identity]</a:t>
            </a:r>
          </a:p>
          <a:p>
            <a:pPr marL="0" indent="0">
              <a:buNone/>
            </a:pPr>
            <a:r>
              <a:rPr lang="en-US" dirty="0">
                <a:latin typeface="Courier New" panose="02070309020205020404" pitchFamily="49" charset="0"/>
                <a:cs typeface="Courier New" panose="02070309020205020404" pitchFamily="49" charset="0"/>
              </a:rPr>
              <a:t>                       [--public-network-access]</a:t>
            </a:r>
          </a:p>
          <a:p>
            <a:pPr marL="0" indent="0">
              <a:buNone/>
            </a:pPr>
            <a:r>
              <a:rPr lang="en-US" dirty="0">
                <a:latin typeface="Courier New" panose="02070309020205020404" pitchFamily="49" charset="0"/>
                <a:cs typeface="Courier New" panose="02070309020205020404" pitchFamily="49" charset="0"/>
              </a:rPr>
              <a:t>                       [--set]</a:t>
            </a:r>
          </a:p>
          <a:p>
            <a:pPr marL="0" indent="0">
              <a:buNone/>
            </a:pPr>
            <a:r>
              <a:rPr lang="en-US" dirty="0">
                <a:latin typeface="Courier New" panose="02070309020205020404" pitchFamily="49" charset="0"/>
                <a:cs typeface="Courier New" panose="02070309020205020404" pitchFamily="49" charset="0"/>
              </a:rPr>
              <a:t>                       [--tags]</a:t>
            </a:r>
          </a:p>
          <a:p>
            <a:pPr marL="0" indent="0">
              <a:buNone/>
            </a:pPr>
            <a:r>
              <a:rPr lang="en-US" dirty="0">
                <a:latin typeface="Courier New" panose="02070309020205020404" pitchFamily="49" charset="0"/>
                <a:cs typeface="Courier New" panose="02070309020205020404" pitchFamily="49" charset="0"/>
              </a:rPr>
              <a:t>                       [--update-dependent-resources]</a:t>
            </a:r>
          </a:p>
        </p:txBody>
      </p:sp>
    </p:spTree>
    <p:extLst>
      <p:ext uri="{BB962C8B-B14F-4D97-AF65-F5344CB8AC3E}">
        <p14:creationId xmlns:p14="http://schemas.microsoft.com/office/powerpoint/2010/main" val="2814889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3ABB-A05F-6EFB-ED98-63A809C755BA}"/>
              </a:ext>
            </a:extLst>
          </p:cNvPr>
          <p:cNvSpPr>
            <a:spLocks noGrp="1"/>
          </p:cNvSpPr>
          <p:nvPr>
            <p:ph type="title"/>
          </p:nvPr>
        </p:nvSpPr>
        <p:spPr/>
        <p:txBody>
          <a:bodyPr>
            <a:normAutofit fontScale="90000"/>
          </a:bodyPr>
          <a:lstStyle/>
          <a:p>
            <a:r>
              <a:rPr lang="en-US" dirty="0"/>
              <a:t>Creating compute with CLI</a:t>
            </a:r>
          </a:p>
        </p:txBody>
      </p:sp>
      <p:sp>
        <p:nvSpPr>
          <p:cNvPr id="3" name="Content Placeholder 2">
            <a:extLst>
              <a:ext uri="{FF2B5EF4-FFF2-40B4-BE49-F238E27FC236}">
                <a16:creationId xmlns:a16="http://schemas.microsoft.com/office/drawing/2014/main" id="{59B6C125-C427-C205-0616-3716EA34FB6F}"/>
              </a:ext>
            </a:extLst>
          </p:cNvPr>
          <p:cNvSpPr>
            <a:spLocks noGrp="1"/>
          </p:cNvSpPr>
          <p:nvPr>
            <p:ph sz="quarter" idx="14"/>
          </p:nvPr>
        </p:nvSpPr>
        <p:spPr/>
        <p:txBody>
          <a:bodyPr/>
          <a:lstStyle/>
          <a:p>
            <a:r>
              <a:rPr lang="en-US" dirty="0"/>
              <a:t>Create a compute instance</a:t>
            </a:r>
          </a:p>
          <a:p>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ml compute create --name "</a:t>
            </a:r>
            <a:r>
              <a:rPr lang="en-US" dirty="0" err="1">
                <a:latin typeface="Courier New" panose="02070309020205020404" pitchFamily="49" charset="0"/>
                <a:cs typeface="Courier New" panose="02070309020205020404" pitchFamily="49" charset="0"/>
              </a:rPr>
              <a:t>testdev-vm</a:t>
            </a:r>
            <a:r>
              <a:rPr lang="en-US" dirty="0">
                <a:latin typeface="Courier New" panose="02070309020205020404" pitchFamily="49" charset="0"/>
                <a:cs typeface="Courier New" panose="02070309020205020404" pitchFamily="49" charset="0"/>
              </a:rPr>
              <a:t>" --size STANDARD_DS11_V2 --type </a:t>
            </a:r>
            <a:r>
              <a:rPr lang="en-US" dirty="0" err="1">
                <a:latin typeface="Courier New" panose="02070309020205020404" pitchFamily="49" charset="0"/>
                <a:cs typeface="Courier New" panose="02070309020205020404" pitchFamily="49" charset="0"/>
              </a:rPr>
              <a:t>ComputeInstance</a:t>
            </a:r>
            <a:endParaRPr lang="en-US" dirty="0">
              <a:latin typeface="Courier New" panose="02070309020205020404" pitchFamily="49" charset="0"/>
              <a:cs typeface="Courier New" panose="02070309020205020404" pitchFamily="49" charset="0"/>
            </a:endParaRPr>
          </a:p>
          <a:p>
            <a:endParaRPr lang="en-US" dirty="0"/>
          </a:p>
          <a:p>
            <a:r>
              <a:rPr lang="en-US" dirty="0"/>
              <a:t>Create a compute cluster</a:t>
            </a:r>
          </a:p>
          <a:p>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ml compute create --name "</a:t>
            </a:r>
            <a:r>
              <a:rPr lang="en-US" dirty="0" err="1">
                <a:latin typeface="Courier New" panose="02070309020205020404" pitchFamily="49" charset="0"/>
                <a:cs typeface="Courier New" panose="02070309020205020404" pitchFamily="49" charset="0"/>
              </a:rPr>
              <a:t>aml</a:t>
            </a:r>
            <a:r>
              <a:rPr lang="en-US" dirty="0">
                <a:latin typeface="Courier New" panose="02070309020205020404" pitchFamily="49" charset="0"/>
                <a:cs typeface="Courier New" panose="02070309020205020404" pitchFamily="49" charset="0"/>
              </a:rPr>
              <a:t>-cluster" --size STANDARD_DS11_V2 --max-instances 2 --type </a:t>
            </a:r>
            <a:r>
              <a:rPr lang="en-US" dirty="0" err="1">
                <a:latin typeface="Courier New" panose="02070309020205020404" pitchFamily="49" charset="0"/>
                <a:cs typeface="Courier New" panose="02070309020205020404" pitchFamily="49" charset="0"/>
              </a:rPr>
              <a:t>AmlCompute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3770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9A0D-B836-0ADE-7436-C55125E6032F}"/>
              </a:ext>
            </a:extLst>
          </p:cNvPr>
          <p:cNvSpPr>
            <a:spLocks noGrp="1"/>
          </p:cNvSpPr>
          <p:nvPr>
            <p:ph type="title"/>
          </p:nvPr>
        </p:nvSpPr>
        <p:spPr/>
        <p:txBody>
          <a:bodyPr>
            <a:normAutofit fontScale="90000"/>
          </a:bodyPr>
          <a:lstStyle/>
          <a:p>
            <a:r>
              <a:rPr lang="en-US" dirty="0"/>
              <a:t>Creating environment</a:t>
            </a:r>
          </a:p>
        </p:txBody>
      </p:sp>
      <p:sp>
        <p:nvSpPr>
          <p:cNvPr id="3" name="Content Placeholder 2">
            <a:extLst>
              <a:ext uri="{FF2B5EF4-FFF2-40B4-BE49-F238E27FC236}">
                <a16:creationId xmlns:a16="http://schemas.microsoft.com/office/drawing/2014/main" id="{0D114468-4168-5B16-A1E4-BDE931F91B8F}"/>
              </a:ext>
            </a:extLst>
          </p:cNvPr>
          <p:cNvSpPr>
            <a:spLocks noGrp="1"/>
          </p:cNvSpPr>
          <p:nvPr>
            <p:ph sz="quarter" idx="14"/>
          </p:nvPr>
        </p:nvSpPr>
        <p:spPr/>
        <p:txBody>
          <a:bodyPr/>
          <a:lstStyle/>
          <a:p>
            <a:r>
              <a:rPr lang="en-US" dirty="0" err="1"/>
              <a:t>az</a:t>
            </a:r>
            <a:r>
              <a:rPr lang="en-US" dirty="0"/>
              <a:t> ml environment create --file </a:t>
            </a:r>
            <a:r>
              <a:rPr lang="en-US" dirty="0" err="1"/>
              <a:t>my_env.yml</a:t>
            </a:r>
            <a:r>
              <a:rPr lang="en-US" dirty="0"/>
              <a:t> --resource-group my-resource-group --workspace-name my-workspace</a:t>
            </a:r>
          </a:p>
          <a:p>
            <a:endParaRPr lang="en-US" dirty="0"/>
          </a:p>
          <a:p>
            <a:r>
              <a:rPr lang="en-US" dirty="0"/>
              <a:t>Options: </a:t>
            </a:r>
            <a:r>
              <a:rPr lang="en-US" dirty="0">
                <a:hlinkClick r:id="rId2"/>
              </a:rPr>
              <a:t>https://learn.microsoft.com/en-us/cli/azure/ml/environment?view=azure-cli-latest#az-ml-environment-create</a:t>
            </a:r>
            <a:r>
              <a:rPr lang="en-US" dirty="0"/>
              <a:t> </a:t>
            </a:r>
          </a:p>
        </p:txBody>
      </p:sp>
    </p:spTree>
    <p:extLst>
      <p:ext uri="{BB962C8B-B14F-4D97-AF65-F5344CB8AC3E}">
        <p14:creationId xmlns:p14="http://schemas.microsoft.com/office/powerpoint/2010/main" val="963396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115E-4E39-453E-9302-1FCC1C5B440D}"/>
              </a:ext>
            </a:extLst>
          </p:cNvPr>
          <p:cNvSpPr>
            <a:spLocks noGrp="1"/>
          </p:cNvSpPr>
          <p:nvPr>
            <p:ph type="title"/>
          </p:nvPr>
        </p:nvSpPr>
        <p:spPr/>
        <p:txBody>
          <a:bodyPr>
            <a:normAutofit fontScale="90000"/>
          </a:bodyPr>
          <a:lstStyle/>
          <a:p>
            <a:r>
              <a:rPr lang="en-US" dirty="0"/>
              <a:t>Create data asset</a:t>
            </a:r>
          </a:p>
        </p:txBody>
      </p:sp>
      <p:sp>
        <p:nvSpPr>
          <p:cNvPr id="3" name="Content Placeholder 2">
            <a:extLst>
              <a:ext uri="{FF2B5EF4-FFF2-40B4-BE49-F238E27FC236}">
                <a16:creationId xmlns:a16="http://schemas.microsoft.com/office/drawing/2014/main" id="{F9C72FD1-9CCC-DF00-3617-170757B27460}"/>
              </a:ext>
            </a:extLst>
          </p:cNvPr>
          <p:cNvSpPr>
            <a:spLocks noGrp="1"/>
          </p:cNvSpPr>
          <p:nvPr>
            <p:ph sz="quarter" idx="14"/>
          </p:nvPr>
        </p:nvSpPr>
        <p:spPr/>
        <p:txBody>
          <a:bodyPr/>
          <a:lstStyle/>
          <a:p>
            <a:r>
              <a:rPr lang="en-US" dirty="0" err="1"/>
              <a:t>az</a:t>
            </a:r>
            <a:r>
              <a:rPr lang="en-US" dirty="0"/>
              <a:t> ml data create --name my-data --version 1 --path ./my-data.csv --resource-group my-resource-group --workspace-name my-workspace</a:t>
            </a:r>
          </a:p>
          <a:p>
            <a:endParaRPr lang="en-US" dirty="0"/>
          </a:p>
          <a:p>
            <a:endParaRPr lang="en-US" dirty="0"/>
          </a:p>
        </p:txBody>
      </p:sp>
      <p:sp>
        <p:nvSpPr>
          <p:cNvPr id="5" name="TextBox 4">
            <a:extLst>
              <a:ext uri="{FF2B5EF4-FFF2-40B4-BE49-F238E27FC236}">
                <a16:creationId xmlns:a16="http://schemas.microsoft.com/office/drawing/2014/main" id="{04719C0A-29FF-FA82-0467-EB6F7EA4FD7F}"/>
              </a:ext>
            </a:extLst>
          </p:cNvPr>
          <p:cNvSpPr txBox="1"/>
          <p:nvPr/>
        </p:nvSpPr>
        <p:spPr>
          <a:xfrm>
            <a:off x="3347358" y="2683354"/>
            <a:ext cx="6097554" cy="3693319"/>
          </a:xfrm>
          <a:prstGeom prst="rect">
            <a:avLst/>
          </a:prstGeom>
          <a:noFill/>
        </p:spPr>
        <p:txBody>
          <a:bodyPr wrap="square">
            <a:spAutoFit/>
          </a:bodyPr>
          <a:lstStyle/>
          <a:p>
            <a:r>
              <a:rPr lang="en-US" dirty="0" err="1"/>
              <a:t>az</a:t>
            </a:r>
            <a:r>
              <a:rPr lang="en-US" dirty="0"/>
              <a:t> ml data create [--datastore]</a:t>
            </a:r>
          </a:p>
          <a:p>
            <a:r>
              <a:rPr lang="en-US" dirty="0"/>
              <a:t>                  [--description]</a:t>
            </a:r>
          </a:p>
          <a:p>
            <a:r>
              <a:rPr lang="en-US" dirty="0"/>
              <a:t>                  [--file]</a:t>
            </a:r>
          </a:p>
          <a:p>
            <a:r>
              <a:rPr lang="en-US" dirty="0"/>
              <a:t>                  [--name]</a:t>
            </a:r>
          </a:p>
          <a:p>
            <a:r>
              <a:rPr lang="en-US" dirty="0"/>
              <a:t>                  [--no-wait]</a:t>
            </a:r>
          </a:p>
          <a:p>
            <a:r>
              <a:rPr lang="en-US" dirty="0"/>
              <a:t>                  [--path]</a:t>
            </a:r>
          </a:p>
          <a:p>
            <a:r>
              <a:rPr lang="en-US" dirty="0"/>
              <a:t>                  [--registry-name]</a:t>
            </a:r>
          </a:p>
          <a:p>
            <a:r>
              <a:rPr lang="en-US" dirty="0"/>
              <a:t>                  [--resource-group]</a:t>
            </a:r>
          </a:p>
          <a:p>
            <a:r>
              <a:rPr lang="en-US" dirty="0"/>
              <a:t>                  [--set]</a:t>
            </a:r>
          </a:p>
          <a:p>
            <a:r>
              <a:rPr lang="en-US" dirty="0"/>
              <a:t>                  [--skip-validation]</a:t>
            </a:r>
          </a:p>
          <a:p>
            <a:r>
              <a:rPr lang="en-US" dirty="0"/>
              <a:t>                  [--type {</a:t>
            </a:r>
            <a:r>
              <a:rPr lang="en-US" dirty="0" err="1"/>
              <a:t>mltable</a:t>
            </a:r>
            <a:r>
              <a:rPr lang="en-US" dirty="0"/>
              <a:t>, </a:t>
            </a:r>
            <a:r>
              <a:rPr lang="en-US" dirty="0" err="1"/>
              <a:t>uri_file</a:t>
            </a:r>
            <a:r>
              <a:rPr lang="en-US" dirty="0"/>
              <a:t>, </a:t>
            </a:r>
            <a:r>
              <a:rPr lang="en-US" dirty="0" err="1"/>
              <a:t>uri_folder</a:t>
            </a:r>
            <a:r>
              <a:rPr lang="en-US" dirty="0"/>
              <a:t>}]</a:t>
            </a:r>
          </a:p>
          <a:p>
            <a:r>
              <a:rPr lang="en-US" dirty="0"/>
              <a:t>                  [--version]</a:t>
            </a:r>
          </a:p>
          <a:p>
            <a:r>
              <a:rPr lang="en-US" dirty="0"/>
              <a:t>                  [--workspace-name]</a:t>
            </a:r>
          </a:p>
        </p:txBody>
      </p:sp>
    </p:spTree>
    <p:extLst>
      <p:ext uri="{BB962C8B-B14F-4D97-AF65-F5344CB8AC3E}">
        <p14:creationId xmlns:p14="http://schemas.microsoft.com/office/powerpoint/2010/main" val="788278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9D84-102C-7E0C-B67A-3C44C4CED86D}"/>
              </a:ext>
            </a:extLst>
          </p:cNvPr>
          <p:cNvSpPr>
            <a:spLocks noGrp="1"/>
          </p:cNvSpPr>
          <p:nvPr>
            <p:ph type="title"/>
          </p:nvPr>
        </p:nvSpPr>
        <p:spPr/>
        <p:txBody>
          <a:bodyPr>
            <a:normAutofit fontScale="90000"/>
          </a:bodyPr>
          <a:lstStyle/>
          <a:p>
            <a:r>
              <a:rPr lang="en-US" dirty="0"/>
              <a:t>Running a job</a:t>
            </a:r>
          </a:p>
        </p:txBody>
      </p:sp>
      <p:sp>
        <p:nvSpPr>
          <p:cNvPr id="3" name="Content Placeholder 2">
            <a:extLst>
              <a:ext uri="{FF2B5EF4-FFF2-40B4-BE49-F238E27FC236}">
                <a16:creationId xmlns:a16="http://schemas.microsoft.com/office/drawing/2014/main" id="{A40FCF43-0872-F935-11C6-16FA0184CB49}"/>
              </a:ext>
            </a:extLst>
          </p:cNvPr>
          <p:cNvSpPr>
            <a:spLocks noGrp="1"/>
          </p:cNvSpPr>
          <p:nvPr>
            <p:ph sz="quarter" idx="14"/>
          </p:nvPr>
        </p:nvSpPr>
        <p:spPr/>
        <p:txBody>
          <a:bodyPr>
            <a:normAutofit/>
          </a:bodyPr>
          <a:lstStyle/>
          <a:p>
            <a:pPr marL="0" indent="0">
              <a:buNone/>
            </a:pPr>
            <a:r>
              <a:rPr lang="en-US" sz="1200" dirty="0">
                <a:latin typeface="Courier New" panose="02070309020205020404" pitchFamily="49" charset="0"/>
                <a:cs typeface="Courier New" panose="02070309020205020404" pitchFamily="49" charset="0"/>
              </a:rPr>
              <a:t>$schema: https://azuremlschemas.azureedge.net/latest/commandJob.schema.json</a:t>
            </a:r>
          </a:p>
          <a:p>
            <a:pPr marL="0" indent="0">
              <a:buNone/>
            </a:pPr>
            <a:r>
              <a:rPr lang="en-US" sz="1200" dirty="0">
                <a:latin typeface="Courier New" panose="02070309020205020404" pitchFamily="49" charset="0"/>
                <a:cs typeface="Courier New" panose="02070309020205020404" pitchFamily="49" charset="0"/>
              </a:rPr>
              <a:t>code: </a:t>
            </a:r>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local_path</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src</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command: &gt;-</a:t>
            </a:r>
          </a:p>
          <a:p>
            <a:pPr marL="0" indent="0">
              <a:buNone/>
            </a:pPr>
            <a:r>
              <a:rPr lang="en-US" sz="1200" dirty="0">
                <a:latin typeface="Courier New" panose="02070309020205020404" pitchFamily="49" charset="0"/>
                <a:cs typeface="Courier New" panose="02070309020205020404" pitchFamily="49" charset="0"/>
              </a:rPr>
              <a:t>  python main.py </a:t>
            </a:r>
          </a:p>
          <a:p>
            <a:pPr marL="0" indent="0">
              <a:buNone/>
            </a:pPr>
            <a:r>
              <a:rPr lang="en-US" sz="1200" dirty="0">
                <a:latin typeface="Courier New" panose="02070309020205020404" pitchFamily="49" charset="0"/>
                <a:cs typeface="Courier New" panose="02070309020205020404" pitchFamily="49" charset="0"/>
              </a:rPr>
              <a:t>environment: azureml:basic-env-scikit:1</a:t>
            </a:r>
          </a:p>
          <a:p>
            <a:pPr marL="0" indent="0">
              <a:buNone/>
            </a:pPr>
            <a:r>
              <a:rPr lang="en-US" sz="1200" dirty="0">
                <a:latin typeface="Courier New" panose="02070309020205020404" pitchFamily="49" charset="0"/>
                <a:cs typeface="Courier New" panose="02070309020205020404" pitchFamily="49" charset="0"/>
              </a:rPr>
              <a:t>compute: </a:t>
            </a:r>
            <a:r>
              <a:rPr lang="en-US" sz="1200" dirty="0" err="1">
                <a:latin typeface="Courier New" panose="02070309020205020404" pitchFamily="49" charset="0"/>
                <a:cs typeface="Courier New" panose="02070309020205020404" pitchFamily="49" charset="0"/>
              </a:rPr>
              <a:t>azureml:testdev-vm</a:t>
            </a:r>
            <a:endParaRPr lang="en-US" sz="1200" dirty="0">
              <a:latin typeface="Courier New" panose="02070309020205020404" pitchFamily="49" charset="0"/>
              <a:cs typeface="Courier New" panose="02070309020205020404" pitchFamily="49" charset="0"/>
            </a:endParaRPr>
          </a:p>
          <a:p>
            <a:pPr marL="0" indent="0">
              <a:buNone/>
            </a:pPr>
            <a:r>
              <a:rPr lang="en-US" sz="1200" dirty="0" err="1">
                <a:latin typeface="Courier New" panose="02070309020205020404" pitchFamily="49" charset="0"/>
                <a:cs typeface="Courier New" panose="02070309020205020404" pitchFamily="49" charset="0"/>
              </a:rPr>
              <a:t>experiment_name</a:t>
            </a:r>
            <a:r>
              <a:rPr lang="en-US" sz="1200" dirty="0">
                <a:latin typeface="Courier New" panose="02070309020205020404" pitchFamily="49" charset="0"/>
                <a:cs typeface="Courier New" panose="02070309020205020404" pitchFamily="49" charset="0"/>
              </a:rPr>
              <a:t>: customer-churn</a:t>
            </a:r>
          </a:p>
          <a:p>
            <a:pPr marL="0" indent="0">
              <a:buNone/>
            </a:pPr>
            <a:r>
              <a:rPr lang="en-US" sz="1200" dirty="0">
                <a:latin typeface="Courier New" panose="02070309020205020404" pitchFamily="49" charset="0"/>
                <a:cs typeface="Courier New" panose="02070309020205020404" pitchFamily="49" charset="0"/>
              </a:rPr>
              <a:t>description: Train a classification model on a sample customer dataset.</a:t>
            </a:r>
          </a:p>
        </p:txBody>
      </p:sp>
      <p:sp>
        <p:nvSpPr>
          <p:cNvPr id="5" name="TextBox 4">
            <a:extLst>
              <a:ext uri="{FF2B5EF4-FFF2-40B4-BE49-F238E27FC236}">
                <a16:creationId xmlns:a16="http://schemas.microsoft.com/office/drawing/2014/main" id="{A9B58CC2-D7FE-D114-9959-7D7D749D33DE}"/>
              </a:ext>
            </a:extLst>
          </p:cNvPr>
          <p:cNvSpPr txBox="1"/>
          <p:nvPr/>
        </p:nvSpPr>
        <p:spPr>
          <a:xfrm>
            <a:off x="931862" y="5231754"/>
            <a:ext cx="6097554" cy="369332"/>
          </a:xfrm>
          <a:prstGeom prst="rect">
            <a:avLst/>
          </a:prstGeom>
          <a:noFill/>
        </p:spPr>
        <p:txBody>
          <a:bodyPr wrap="square">
            <a:spAutoFit/>
          </a:bodyPr>
          <a:lstStyle/>
          <a:p>
            <a:r>
              <a:rPr lang="en-US" dirty="0" err="1"/>
              <a:t>az</a:t>
            </a:r>
            <a:r>
              <a:rPr lang="en-US" dirty="0"/>
              <a:t> ml job create --file </a:t>
            </a:r>
            <a:r>
              <a:rPr lang="en-US" dirty="0" err="1"/>
              <a:t>job.yml</a:t>
            </a:r>
            <a:r>
              <a:rPr lang="en-US" dirty="0"/>
              <a:t> --web</a:t>
            </a:r>
          </a:p>
        </p:txBody>
      </p:sp>
    </p:spTree>
    <p:extLst>
      <p:ext uri="{BB962C8B-B14F-4D97-AF65-F5344CB8AC3E}">
        <p14:creationId xmlns:p14="http://schemas.microsoft.com/office/powerpoint/2010/main" val="902599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BC3D-1547-3858-0052-56911AEA9605}"/>
              </a:ext>
            </a:extLst>
          </p:cNvPr>
          <p:cNvSpPr>
            <a:spLocks noGrp="1"/>
          </p:cNvSpPr>
          <p:nvPr>
            <p:ph type="title"/>
          </p:nvPr>
        </p:nvSpPr>
        <p:spPr/>
        <p:txBody>
          <a:bodyPr>
            <a:normAutofit fontScale="90000"/>
          </a:bodyPr>
          <a:lstStyle/>
          <a:p>
            <a:r>
              <a:rPr lang="en-US" dirty="0"/>
              <a:t>Creating service principal</a:t>
            </a:r>
          </a:p>
        </p:txBody>
      </p:sp>
      <p:sp>
        <p:nvSpPr>
          <p:cNvPr id="3" name="Content Placeholder 2">
            <a:extLst>
              <a:ext uri="{FF2B5EF4-FFF2-40B4-BE49-F238E27FC236}">
                <a16:creationId xmlns:a16="http://schemas.microsoft.com/office/drawing/2014/main" id="{DD7E5737-3697-7613-0587-E8BAF0062AEE}"/>
              </a:ext>
            </a:extLst>
          </p:cNvPr>
          <p:cNvSpPr>
            <a:spLocks noGrp="1"/>
          </p:cNvSpPr>
          <p:nvPr>
            <p:ph sz="quarter" idx="14"/>
          </p:nvPr>
        </p:nvSpPr>
        <p:spPr/>
        <p:txBody>
          <a:bodyPr>
            <a:normAutofit/>
          </a:bodyPr>
          <a:lstStyle/>
          <a:p>
            <a:pPr marL="0" indent="0">
              <a:buNone/>
            </a:pPr>
            <a:r>
              <a:rPr lang="en-US" b="0" i="0" dirty="0" err="1">
                <a:solidFill>
                  <a:srgbClr val="212529"/>
                </a:solidFill>
                <a:effectLst/>
                <a:latin typeface="Courier New" panose="02070309020205020404" pitchFamily="49" charset="0"/>
                <a:cs typeface="Courier New" panose="02070309020205020404" pitchFamily="49" charset="0"/>
              </a:rPr>
              <a:t>az</a:t>
            </a:r>
            <a:r>
              <a:rPr lang="en-US" b="0" i="0" dirty="0">
                <a:solidFill>
                  <a:srgbClr val="212529"/>
                </a:solidFill>
                <a:effectLst/>
                <a:latin typeface="Courier New" panose="02070309020205020404" pitchFamily="49" charset="0"/>
                <a:cs typeface="Courier New" panose="02070309020205020404" pitchFamily="49" charset="0"/>
              </a:rPr>
              <a:t> ad </a:t>
            </a:r>
            <a:r>
              <a:rPr lang="en-US" b="0" i="0" dirty="0" err="1">
                <a:solidFill>
                  <a:srgbClr val="212529"/>
                </a:solidFill>
                <a:effectLst/>
                <a:latin typeface="Courier New" panose="02070309020205020404" pitchFamily="49" charset="0"/>
                <a:cs typeface="Courier New" panose="02070309020205020404" pitchFamily="49" charset="0"/>
              </a:rPr>
              <a:t>sp</a:t>
            </a:r>
            <a:r>
              <a:rPr lang="en-US" b="0" i="0" dirty="0">
                <a:solidFill>
                  <a:srgbClr val="212529"/>
                </a:solidFill>
                <a:effectLst/>
                <a:latin typeface="Courier New" panose="02070309020205020404" pitchFamily="49" charset="0"/>
                <a:cs typeface="Courier New" panose="02070309020205020404" pitchFamily="49" charset="0"/>
              </a:rPr>
              <a:t> create-for-</a:t>
            </a:r>
            <a:r>
              <a:rPr lang="en-US" b="0" i="0" dirty="0" err="1">
                <a:solidFill>
                  <a:srgbClr val="212529"/>
                </a:solidFill>
                <a:effectLst/>
                <a:latin typeface="Courier New" panose="02070309020205020404" pitchFamily="49" charset="0"/>
                <a:cs typeface="Courier New" panose="02070309020205020404" pitchFamily="49" charset="0"/>
              </a:rPr>
              <a:t>rbac</a:t>
            </a:r>
            <a:r>
              <a:rPr lang="en-US" b="0" i="0" dirty="0">
                <a:solidFill>
                  <a:srgbClr val="212529"/>
                </a:solidFill>
                <a:effectLst/>
                <a:latin typeface="Courier New" panose="02070309020205020404" pitchFamily="49" charset="0"/>
                <a:cs typeface="Courier New" panose="02070309020205020404" pitchFamily="49" charset="0"/>
              </a:rPr>
              <a:t> --name "&lt;service-principal-name&gt;" --role contributor \ --scopes /subscriptions/&lt;subscription-id&gt;/</a:t>
            </a:r>
            <a:r>
              <a:rPr lang="en-US" b="0" i="0" dirty="0" err="1">
                <a:solidFill>
                  <a:srgbClr val="212529"/>
                </a:solidFill>
                <a:effectLst/>
                <a:latin typeface="Courier New" panose="02070309020205020404" pitchFamily="49" charset="0"/>
                <a:cs typeface="Courier New" panose="02070309020205020404" pitchFamily="49" charset="0"/>
              </a:rPr>
              <a:t>resourceGroups</a:t>
            </a:r>
            <a:r>
              <a:rPr lang="en-US" b="0" i="0" dirty="0">
                <a:solidFill>
                  <a:srgbClr val="212529"/>
                </a:solidFill>
                <a:effectLst/>
                <a:latin typeface="Courier New" panose="02070309020205020404" pitchFamily="49" charset="0"/>
                <a:cs typeface="Courier New" panose="02070309020205020404" pitchFamily="49" charset="0"/>
              </a:rPr>
              <a:t>/&lt;your-resource-group-name&gt; \ --</a:t>
            </a:r>
            <a:r>
              <a:rPr lang="en-US" b="0" i="0" dirty="0" err="1">
                <a:solidFill>
                  <a:srgbClr val="212529"/>
                </a:solidFill>
                <a:effectLst/>
                <a:latin typeface="Courier New" panose="02070309020205020404" pitchFamily="49" charset="0"/>
                <a:cs typeface="Courier New" panose="02070309020205020404" pitchFamily="49" charset="0"/>
              </a:rPr>
              <a:t>sdk</a:t>
            </a:r>
            <a:r>
              <a:rPr lang="en-US" b="0" i="0" dirty="0">
                <a:solidFill>
                  <a:srgbClr val="212529"/>
                </a:solidFill>
                <a:effectLst/>
                <a:latin typeface="Courier New" panose="02070309020205020404" pitchFamily="49" charset="0"/>
                <a:cs typeface="Courier New" panose="02070309020205020404" pitchFamily="49" charset="0"/>
              </a:rPr>
              <a:t>-auth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93730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7A95-AA6D-EDC3-8916-EAFF830A3BC2}"/>
              </a:ext>
            </a:extLst>
          </p:cNvPr>
          <p:cNvSpPr>
            <a:spLocks noGrp="1"/>
          </p:cNvSpPr>
          <p:nvPr>
            <p:ph type="title"/>
          </p:nvPr>
        </p:nvSpPr>
        <p:spPr/>
        <p:txBody>
          <a:bodyPr>
            <a:normAutofit fontScale="90000"/>
          </a:bodyPr>
          <a:lstStyle/>
          <a:p>
            <a:r>
              <a:rPr lang="en-US" dirty="0"/>
              <a:t>GitHub Action secret format</a:t>
            </a:r>
          </a:p>
        </p:txBody>
      </p:sp>
      <p:sp>
        <p:nvSpPr>
          <p:cNvPr id="3" name="Content Placeholder 2">
            <a:extLst>
              <a:ext uri="{FF2B5EF4-FFF2-40B4-BE49-F238E27FC236}">
                <a16:creationId xmlns:a16="http://schemas.microsoft.com/office/drawing/2014/main" id="{D4382C58-C635-A780-9D9E-48DFD118D907}"/>
              </a:ext>
            </a:extLst>
          </p:cNvPr>
          <p:cNvSpPr>
            <a:spLocks noGrp="1"/>
          </p:cNvSpPr>
          <p:nvPr>
            <p:ph sz="quarter" idx="14"/>
          </p:nvPr>
        </p:nvSpPr>
        <p:spPr/>
        <p:txBody>
          <a:bodyPr>
            <a:normAutofit fontScale="70000" lnSpcReduction="20000"/>
          </a:bodyPr>
          <a:lstStyle/>
          <a:p>
            <a:pPr marL="0" indent="0">
              <a:buNone/>
            </a:pPr>
            <a:r>
              <a:rPr lang="en-US" dirty="0"/>
              <a:t>{</a:t>
            </a:r>
          </a:p>
          <a:p>
            <a:pPr marL="0" indent="0">
              <a:buNone/>
            </a:pPr>
            <a:r>
              <a:rPr lang="en-US" dirty="0"/>
              <a:t>"</a:t>
            </a:r>
            <a:r>
              <a:rPr lang="en-US" dirty="0" err="1"/>
              <a:t>clientId</a:t>
            </a:r>
            <a:r>
              <a:rPr lang="en-US" dirty="0"/>
              <a:t>": "your-client-id",</a:t>
            </a:r>
          </a:p>
          <a:p>
            <a:pPr marL="0" indent="0">
              <a:buNone/>
            </a:pPr>
            <a:r>
              <a:rPr lang="en-US" dirty="0"/>
              <a:t>"</a:t>
            </a:r>
            <a:r>
              <a:rPr lang="en-US" dirty="0" err="1"/>
              <a:t>clientSecret</a:t>
            </a:r>
            <a:r>
              <a:rPr lang="en-US" dirty="0"/>
              <a:t>": "your-client-secret",</a:t>
            </a:r>
          </a:p>
          <a:p>
            <a:pPr marL="0" indent="0">
              <a:buNone/>
            </a:pPr>
            <a:r>
              <a:rPr lang="en-US" dirty="0"/>
              <a:t>"</a:t>
            </a:r>
            <a:r>
              <a:rPr lang="en-US" dirty="0" err="1"/>
              <a:t>subscriptionId</a:t>
            </a:r>
            <a:r>
              <a:rPr lang="en-US" dirty="0"/>
              <a:t>": "your-subscription-id",</a:t>
            </a:r>
          </a:p>
          <a:p>
            <a:pPr marL="0" indent="0">
              <a:buNone/>
            </a:pPr>
            <a:r>
              <a:rPr lang="en-US" dirty="0"/>
              <a:t>"</a:t>
            </a:r>
            <a:r>
              <a:rPr lang="en-US" dirty="0" err="1"/>
              <a:t>tenantId</a:t>
            </a:r>
            <a:r>
              <a:rPr lang="en-US" dirty="0"/>
              <a:t>": "your-tenant-id",</a:t>
            </a:r>
          </a:p>
          <a:p>
            <a:pPr marL="0" indent="0">
              <a:buNone/>
            </a:pPr>
            <a:r>
              <a:rPr lang="en-US" dirty="0"/>
              <a:t>"</a:t>
            </a:r>
            <a:r>
              <a:rPr lang="en-US" dirty="0" err="1"/>
              <a:t>activeDirectoryEndpointUrl</a:t>
            </a:r>
            <a:r>
              <a:rPr lang="en-US" dirty="0"/>
              <a:t>": "https://login.microsoftonline.com",</a:t>
            </a:r>
          </a:p>
          <a:p>
            <a:pPr marL="0" indent="0">
              <a:buNone/>
            </a:pPr>
            <a:r>
              <a:rPr lang="en-US" dirty="0"/>
              <a:t>"</a:t>
            </a:r>
            <a:r>
              <a:rPr lang="en-US" dirty="0" err="1"/>
              <a:t>resourceManagerEndpointUrl</a:t>
            </a:r>
            <a:r>
              <a:rPr lang="en-US" dirty="0"/>
              <a:t>": "https://management.azure.com/",</a:t>
            </a:r>
          </a:p>
          <a:p>
            <a:pPr marL="0" indent="0">
              <a:buNone/>
            </a:pPr>
            <a:r>
              <a:rPr lang="en-US" dirty="0"/>
              <a:t>"</a:t>
            </a:r>
            <a:r>
              <a:rPr lang="en-US" dirty="0" err="1"/>
              <a:t>activeDirectoryGraphResourceId</a:t>
            </a:r>
            <a:r>
              <a:rPr lang="en-US" dirty="0"/>
              <a:t>": "https://graph.windows.net/",</a:t>
            </a:r>
          </a:p>
          <a:p>
            <a:pPr marL="0" indent="0">
              <a:buNone/>
            </a:pPr>
            <a:r>
              <a:rPr lang="en-US" dirty="0"/>
              <a:t>"</a:t>
            </a:r>
            <a:r>
              <a:rPr lang="en-US" dirty="0" err="1"/>
              <a:t>sqlManagementEndpointUrl</a:t>
            </a:r>
            <a:r>
              <a:rPr lang="en-US" dirty="0"/>
              <a:t>": "https://management.core.windows.net:8443/",</a:t>
            </a:r>
          </a:p>
          <a:p>
            <a:pPr marL="0" indent="0">
              <a:buNone/>
            </a:pPr>
            <a:r>
              <a:rPr lang="en-US" dirty="0"/>
              <a:t>"</a:t>
            </a:r>
            <a:r>
              <a:rPr lang="en-US" dirty="0" err="1"/>
              <a:t>galleryEndpointUrl</a:t>
            </a:r>
            <a:r>
              <a:rPr lang="en-US" dirty="0"/>
              <a:t>": "https://gallery.azure.com/",</a:t>
            </a:r>
          </a:p>
          <a:p>
            <a:pPr marL="0" indent="0">
              <a:buNone/>
            </a:pPr>
            <a:r>
              <a:rPr lang="en-US" dirty="0"/>
              <a:t>"</a:t>
            </a:r>
            <a:r>
              <a:rPr lang="en-US" dirty="0" err="1"/>
              <a:t>managementEndpointUrl</a:t>
            </a:r>
            <a:r>
              <a:rPr lang="en-US" dirty="0"/>
              <a:t>": "https://management.core.windows.net/"</a:t>
            </a:r>
          </a:p>
          <a:p>
            <a:pPr marL="0" indent="0">
              <a:buNone/>
            </a:pPr>
            <a:r>
              <a:rPr lang="en-US" dirty="0"/>
              <a:t>}</a:t>
            </a:r>
          </a:p>
        </p:txBody>
      </p:sp>
    </p:spTree>
    <p:extLst>
      <p:ext uri="{BB962C8B-B14F-4D97-AF65-F5344CB8AC3E}">
        <p14:creationId xmlns:p14="http://schemas.microsoft.com/office/powerpoint/2010/main" val="3139596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0726C-24BC-D632-28ED-826B4CFE2525}"/>
              </a:ext>
            </a:extLst>
          </p:cNvPr>
          <p:cNvSpPr>
            <a:spLocks noGrp="1"/>
          </p:cNvSpPr>
          <p:nvPr>
            <p:ph type="title"/>
          </p:nvPr>
        </p:nvSpPr>
        <p:spPr/>
        <p:txBody>
          <a:bodyPr>
            <a:normAutofit fontScale="90000"/>
          </a:bodyPr>
          <a:lstStyle/>
          <a:p>
            <a:r>
              <a:rPr lang="en-US" dirty="0"/>
              <a:t>Deployment config</a:t>
            </a:r>
          </a:p>
        </p:txBody>
      </p:sp>
      <p:sp>
        <p:nvSpPr>
          <p:cNvPr id="3" name="Content Placeholder 2">
            <a:extLst>
              <a:ext uri="{FF2B5EF4-FFF2-40B4-BE49-F238E27FC236}">
                <a16:creationId xmlns:a16="http://schemas.microsoft.com/office/drawing/2014/main" id="{A5C970C6-6737-DD21-6F82-8A4338237D7B}"/>
              </a:ext>
            </a:extLst>
          </p:cNvPr>
          <p:cNvSpPr>
            <a:spLocks noGrp="1"/>
          </p:cNvSpPr>
          <p:nvPr>
            <p:ph sz="quarter" idx="14"/>
          </p:nvPr>
        </p:nvSpPr>
        <p:spPr/>
        <p:txBody>
          <a:bodyPr>
            <a:normAutofit fontScale="77500" lnSpcReduction="20000"/>
          </a:bodyPr>
          <a:lstStyle/>
          <a:p>
            <a:r>
              <a:rPr lang="en-US" dirty="0"/>
              <a:t>$schema: https://azuremlschemas.azureedge.net/latest/managedOnlineDeployment.schema.json</a:t>
            </a:r>
          </a:p>
          <a:p>
            <a:r>
              <a:rPr lang="en-US" dirty="0"/>
              <a:t>name: </a:t>
            </a:r>
            <a:r>
              <a:rPr lang="en-US" dirty="0" err="1"/>
              <a:t>mlflow</a:t>
            </a:r>
            <a:r>
              <a:rPr lang="en-US" dirty="0"/>
              <a:t>-deployment</a:t>
            </a:r>
          </a:p>
          <a:p>
            <a:r>
              <a:rPr lang="en-US" dirty="0" err="1"/>
              <a:t>endpoint_name</a:t>
            </a:r>
            <a:r>
              <a:rPr lang="en-US" dirty="0"/>
              <a:t>: churn-endpoint</a:t>
            </a:r>
          </a:p>
          <a:p>
            <a:r>
              <a:rPr lang="en-US" dirty="0"/>
              <a:t>model:</a:t>
            </a:r>
          </a:p>
          <a:p>
            <a:r>
              <a:rPr lang="en-US" dirty="0"/>
              <a:t>  name: </a:t>
            </a:r>
            <a:r>
              <a:rPr lang="en-US" dirty="0" err="1"/>
              <a:t>mlflow</a:t>
            </a:r>
            <a:r>
              <a:rPr lang="en-US" dirty="0"/>
              <a:t>-sklearn-model</a:t>
            </a:r>
          </a:p>
          <a:p>
            <a:r>
              <a:rPr lang="en-US" dirty="0"/>
              <a:t>  version: 1</a:t>
            </a:r>
          </a:p>
          <a:p>
            <a:r>
              <a:rPr lang="en-US" dirty="0"/>
              <a:t>  </a:t>
            </a:r>
            <a:r>
              <a:rPr lang="en-US" dirty="0" err="1"/>
              <a:t>local_path</a:t>
            </a:r>
            <a:r>
              <a:rPr lang="en-US" dirty="0"/>
              <a:t>: model</a:t>
            </a:r>
          </a:p>
          <a:p>
            <a:r>
              <a:rPr lang="en-US" dirty="0"/>
              <a:t>  </a:t>
            </a:r>
            <a:r>
              <a:rPr lang="en-US" dirty="0" err="1"/>
              <a:t>model_format</a:t>
            </a:r>
            <a:r>
              <a:rPr lang="en-US" dirty="0"/>
              <a:t>: </a:t>
            </a:r>
            <a:r>
              <a:rPr lang="en-US" dirty="0" err="1"/>
              <a:t>mlflow</a:t>
            </a:r>
            <a:endParaRPr lang="en-US" dirty="0"/>
          </a:p>
          <a:p>
            <a:r>
              <a:rPr lang="en-US" dirty="0" err="1"/>
              <a:t>instance_type</a:t>
            </a:r>
            <a:r>
              <a:rPr lang="en-US" dirty="0"/>
              <a:t>: Standard_F2s_v2</a:t>
            </a:r>
          </a:p>
          <a:p>
            <a:r>
              <a:rPr lang="en-US" dirty="0" err="1"/>
              <a:t>instance_count</a:t>
            </a:r>
            <a:r>
              <a:rPr lang="en-US" dirty="0"/>
              <a:t>: 1</a:t>
            </a:r>
          </a:p>
        </p:txBody>
      </p:sp>
    </p:spTree>
    <p:extLst>
      <p:ext uri="{BB962C8B-B14F-4D97-AF65-F5344CB8AC3E}">
        <p14:creationId xmlns:p14="http://schemas.microsoft.com/office/powerpoint/2010/main" val="3985112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AB4B-B540-BD17-A85C-E3CEAAED542A}"/>
              </a:ext>
            </a:extLst>
          </p:cNvPr>
          <p:cNvSpPr>
            <a:spLocks noGrp="1"/>
          </p:cNvSpPr>
          <p:nvPr>
            <p:ph type="title"/>
          </p:nvPr>
        </p:nvSpPr>
        <p:spPr/>
        <p:txBody>
          <a:bodyPr>
            <a:normAutofit fontScale="90000"/>
          </a:bodyPr>
          <a:lstStyle/>
          <a:p>
            <a:r>
              <a:rPr lang="en-US" dirty="0"/>
              <a:t>Deploy model with endpoint</a:t>
            </a:r>
          </a:p>
        </p:txBody>
      </p:sp>
      <p:sp>
        <p:nvSpPr>
          <p:cNvPr id="3" name="Content Placeholder 2">
            <a:extLst>
              <a:ext uri="{FF2B5EF4-FFF2-40B4-BE49-F238E27FC236}">
                <a16:creationId xmlns:a16="http://schemas.microsoft.com/office/drawing/2014/main" id="{BC310DE5-BEA2-A3A1-2E42-5177F4E6B20B}"/>
              </a:ext>
            </a:extLst>
          </p:cNvPr>
          <p:cNvSpPr>
            <a:spLocks noGrp="1"/>
          </p:cNvSpPr>
          <p:nvPr>
            <p:ph sz="quarter" idx="14"/>
          </p:nvPr>
        </p:nvSpPr>
        <p:spPr>
          <a:xfrm>
            <a:off x="931864" y="1695450"/>
            <a:ext cx="10236880" cy="4314825"/>
          </a:xfrm>
        </p:spPr>
        <p:txBody>
          <a:bodyPr>
            <a:normAutofit fontScale="92500" lnSpcReduction="20000"/>
          </a:bodyPr>
          <a:lstStyle/>
          <a:p>
            <a:r>
              <a:rPr lang="en-US" dirty="0" err="1"/>
              <a:t>az</a:t>
            </a:r>
            <a:r>
              <a:rPr lang="en-US" dirty="0"/>
              <a:t> ml online-endpoint create --name diabetes-</a:t>
            </a:r>
            <a:r>
              <a:rPr lang="en-US" dirty="0" err="1"/>
              <a:t>mlflow</a:t>
            </a:r>
            <a:r>
              <a:rPr lang="en-US" dirty="0"/>
              <a:t> -f ./</a:t>
            </a:r>
            <a:r>
              <a:rPr lang="en-US" dirty="0" err="1"/>
              <a:t>mslearn</a:t>
            </a:r>
            <a:r>
              <a:rPr lang="en-US" dirty="0"/>
              <a:t>-</a:t>
            </a:r>
            <a:r>
              <a:rPr lang="en-US" dirty="0" err="1"/>
              <a:t>aml</a:t>
            </a:r>
            <a:r>
              <a:rPr lang="en-US" dirty="0"/>
              <a:t>-cli/</a:t>
            </a:r>
            <a:r>
              <a:rPr lang="en-US" dirty="0" err="1"/>
              <a:t>Allfiles</a:t>
            </a:r>
            <a:r>
              <a:rPr lang="en-US" dirty="0"/>
              <a:t>/Labs/05/</a:t>
            </a:r>
            <a:r>
              <a:rPr lang="en-US" dirty="0" err="1"/>
              <a:t>mlflow</a:t>
            </a:r>
            <a:r>
              <a:rPr lang="en-US" dirty="0"/>
              <a:t>-endpoint/create-</a:t>
            </a:r>
            <a:r>
              <a:rPr lang="en-US" dirty="0" err="1"/>
              <a:t>endpoint.yml</a:t>
            </a:r>
            <a:endParaRPr lang="en-US" dirty="0"/>
          </a:p>
          <a:p>
            <a:endParaRPr lang="en-US" dirty="0"/>
          </a:p>
          <a:p>
            <a:r>
              <a:rPr lang="en-US" dirty="0" err="1"/>
              <a:t>az</a:t>
            </a:r>
            <a:r>
              <a:rPr lang="en-US" dirty="0"/>
              <a:t> ml online-deployment create --name </a:t>
            </a:r>
            <a:r>
              <a:rPr lang="en-US" dirty="0" err="1"/>
              <a:t>mlflow</a:t>
            </a:r>
            <a:r>
              <a:rPr lang="en-US" dirty="0"/>
              <a:t>-deployment --endpoint diabetes-</a:t>
            </a:r>
            <a:r>
              <a:rPr lang="en-US" dirty="0" err="1"/>
              <a:t>mlflow</a:t>
            </a:r>
            <a:r>
              <a:rPr lang="en-US" dirty="0"/>
              <a:t> -f ./</a:t>
            </a:r>
            <a:r>
              <a:rPr lang="en-US" dirty="0" err="1"/>
              <a:t>mslearn</a:t>
            </a:r>
            <a:r>
              <a:rPr lang="en-US" dirty="0"/>
              <a:t>-</a:t>
            </a:r>
            <a:r>
              <a:rPr lang="en-US" dirty="0" err="1"/>
              <a:t>aml</a:t>
            </a:r>
            <a:r>
              <a:rPr lang="en-US" dirty="0"/>
              <a:t>-cli/</a:t>
            </a:r>
            <a:r>
              <a:rPr lang="en-US" dirty="0" err="1"/>
              <a:t>Allfiles</a:t>
            </a:r>
            <a:r>
              <a:rPr lang="en-US" dirty="0"/>
              <a:t>/Labs/05/</a:t>
            </a:r>
            <a:r>
              <a:rPr lang="en-US" dirty="0" err="1"/>
              <a:t>mlflow</a:t>
            </a:r>
            <a:r>
              <a:rPr lang="en-US" dirty="0"/>
              <a:t>-endpoint/</a:t>
            </a:r>
            <a:r>
              <a:rPr lang="en-US" dirty="0" err="1"/>
              <a:t>mlflow-deployment.yaml</a:t>
            </a:r>
            <a:r>
              <a:rPr lang="en-US" dirty="0"/>
              <a:t> --all-traffic</a:t>
            </a:r>
          </a:p>
          <a:p>
            <a:endParaRPr lang="en-US" dirty="0"/>
          </a:p>
          <a:p>
            <a:r>
              <a:rPr lang="en-US" dirty="0" err="1"/>
              <a:t>az</a:t>
            </a:r>
            <a:r>
              <a:rPr lang="en-US" dirty="0"/>
              <a:t> ml online-endpoint update --name churn-endpoint --traffic "blue=0 green=100“</a:t>
            </a:r>
          </a:p>
          <a:p>
            <a:endParaRPr lang="en-US" dirty="0"/>
          </a:p>
          <a:p>
            <a:r>
              <a:rPr lang="en-US" dirty="0" err="1"/>
              <a:t>az</a:t>
            </a:r>
            <a:r>
              <a:rPr lang="en-US" dirty="0"/>
              <a:t> ml online-endpoint delete --name churn-endpoint --yes --no-wait</a:t>
            </a:r>
          </a:p>
        </p:txBody>
      </p:sp>
    </p:spTree>
    <p:extLst>
      <p:ext uri="{BB962C8B-B14F-4D97-AF65-F5344CB8AC3E}">
        <p14:creationId xmlns:p14="http://schemas.microsoft.com/office/powerpoint/2010/main" val="847110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2F6B3-0A29-5C6D-79C8-52CA1F6738CE}"/>
              </a:ext>
            </a:extLst>
          </p:cNvPr>
          <p:cNvSpPr>
            <a:spLocks noGrp="1"/>
          </p:cNvSpPr>
          <p:nvPr>
            <p:ph type="title"/>
          </p:nvPr>
        </p:nvSpPr>
        <p:spPr>
          <a:xfrm>
            <a:off x="331787" y="996950"/>
            <a:ext cx="2384425" cy="4946650"/>
          </a:xfrm>
        </p:spPr>
        <p:txBody>
          <a:bodyPr anchor="b">
            <a:normAutofit/>
          </a:bodyPr>
          <a:lstStyle/>
          <a:p>
            <a:r>
              <a:rPr lang="en-US" sz="4100"/>
              <a:t>Typical ML model lifecycle	</a:t>
            </a:r>
          </a:p>
        </p:txBody>
      </p:sp>
      <p:pic>
        <p:nvPicPr>
          <p:cNvPr id="2050" name="Picture 2" descr="Illustration of the ML lifecycle.">
            <a:extLst>
              <a:ext uri="{FF2B5EF4-FFF2-40B4-BE49-F238E27FC236}">
                <a16:creationId xmlns:a16="http://schemas.microsoft.com/office/drawing/2014/main" id="{888CFE1D-D458-CCB2-AD21-C74FC1FECB63}"/>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4780987" y="443937"/>
            <a:ext cx="5651040" cy="5651040"/>
          </a:xfrm>
          <a:prstGeom prst="rect">
            <a:avLst/>
          </a:prstGeom>
          <a:solidFill>
            <a:srgbClr val="FFFFFF"/>
          </a:solidFill>
        </p:spPr>
      </p:pic>
    </p:spTree>
    <p:extLst>
      <p:ext uri="{BB962C8B-B14F-4D97-AF65-F5344CB8AC3E}">
        <p14:creationId xmlns:p14="http://schemas.microsoft.com/office/powerpoint/2010/main" val="247504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C498-31D8-FC16-C2B0-6065AF27BA8C}"/>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20D6CD2-06F0-17C8-9031-036DDD034E12}"/>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474512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89D9-CAEC-3FE6-7D30-7A23DF4CEC53}"/>
              </a:ext>
            </a:extLst>
          </p:cNvPr>
          <p:cNvSpPr>
            <a:spLocks noGrp="1"/>
          </p:cNvSpPr>
          <p:nvPr>
            <p:ph type="title"/>
          </p:nvPr>
        </p:nvSpPr>
        <p:spPr/>
        <p:txBody>
          <a:bodyPr>
            <a:normAutofit fontScale="90000"/>
          </a:bodyPr>
          <a:lstStyle/>
          <a:p>
            <a:r>
              <a:rPr lang="en-US" dirty="0"/>
              <a:t>Tensorflow Extended (TFX)</a:t>
            </a:r>
          </a:p>
        </p:txBody>
      </p:sp>
      <p:sp>
        <p:nvSpPr>
          <p:cNvPr id="3" name="Content Placeholder 2">
            <a:extLst>
              <a:ext uri="{FF2B5EF4-FFF2-40B4-BE49-F238E27FC236}">
                <a16:creationId xmlns:a16="http://schemas.microsoft.com/office/drawing/2014/main" id="{126DE2C1-D5AD-FA4A-E297-0BC36FF11DB7}"/>
              </a:ext>
            </a:extLst>
          </p:cNvPr>
          <p:cNvSpPr>
            <a:spLocks noGrp="1"/>
          </p:cNvSpPr>
          <p:nvPr>
            <p:ph sz="quarter" idx="14"/>
          </p:nvPr>
        </p:nvSpPr>
        <p:spPr/>
        <p:txBody>
          <a:bodyPr/>
          <a:lstStyle/>
          <a:p>
            <a:r>
              <a:rPr lang="en-US" dirty="0"/>
              <a:t>TensorFlow Extended (TFX) is an end-to-end machine learning platform built by Google, using the popular TensorFlow framework. </a:t>
            </a:r>
          </a:p>
          <a:p>
            <a:r>
              <a:rPr lang="en-US" dirty="0"/>
              <a:t>It's designed to facilitate the entire ML development process, from data preparation to model deployment and maintenance. </a:t>
            </a:r>
          </a:p>
          <a:p>
            <a:r>
              <a:rPr lang="en-US" dirty="0"/>
              <a:t>TFX offers a suite of tools and APIs that enable ML engineers and data scientists to develop, train, and serve models in a production environment efficiently.</a:t>
            </a:r>
          </a:p>
        </p:txBody>
      </p:sp>
    </p:spTree>
    <p:extLst>
      <p:ext uri="{BB962C8B-B14F-4D97-AF65-F5344CB8AC3E}">
        <p14:creationId xmlns:p14="http://schemas.microsoft.com/office/powerpoint/2010/main" val="1253274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EC19-F26D-9CEC-F081-D12378B3AAFF}"/>
              </a:ext>
            </a:extLst>
          </p:cNvPr>
          <p:cNvSpPr>
            <a:spLocks noGrp="1"/>
          </p:cNvSpPr>
          <p:nvPr>
            <p:ph type="title"/>
          </p:nvPr>
        </p:nvSpPr>
        <p:spPr/>
        <p:txBody>
          <a:bodyPr>
            <a:normAutofit fontScale="90000"/>
          </a:bodyPr>
          <a:lstStyle/>
          <a:p>
            <a:r>
              <a:rPr lang="en-US" dirty="0"/>
              <a:t>TFX</a:t>
            </a:r>
          </a:p>
        </p:txBody>
      </p:sp>
      <p:sp>
        <p:nvSpPr>
          <p:cNvPr id="3" name="Content Placeholder 2">
            <a:extLst>
              <a:ext uri="{FF2B5EF4-FFF2-40B4-BE49-F238E27FC236}">
                <a16:creationId xmlns:a16="http://schemas.microsoft.com/office/drawing/2014/main" id="{66896CF9-049A-6F5D-02C7-86BF96E7CD77}"/>
              </a:ext>
            </a:extLst>
          </p:cNvPr>
          <p:cNvSpPr>
            <a:spLocks noGrp="1"/>
          </p:cNvSpPr>
          <p:nvPr>
            <p:ph sz="quarter" idx="14"/>
          </p:nvPr>
        </p:nvSpPr>
        <p:spPr/>
        <p:txBody>
          <a:bodyPr/>
          <a:lstStyle/>
          <a:p>
            <a:r>
              <a:rPr lang="en-US" dirty="0"/>
              <a:t>Installation: pip install </a:t>
            </a:r>
            <a:r>
              <a:rPr lang="en-US" dirty="0" err="1"/>
              <a:t>tfx</a:t>
            </a:r>
            <a:endParaRPr lang="en-US" dirty="0"/>
          </a:p>
          <a:p>
            <a:endParaRPr lang="en-US" dirty="0"/>
          </a:p>
          <a:p>
            <a:endParaRPr lang="en-US" dirty="0"/>
          </a:p>
        </p:txBody>
      </p:sp>
    </p:spTree>
    <p:extLst>
      <p:ext uri="{BB962C8B-B14F-4D97-AF65-F5344CB8AC3E}">
        <p14:creationId xmlns:p14="http://schemas.microsoft.com/office/powerpoint/2010/main" val="4056197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DC0B-E479-D426-933A-BFA5C34B32D1}"/>
              </a:ext>
            </a:extLst>
          </p:cNvPr>
          <p:cNvSpPr>
            <a:spLocks noGrp="1"/>
          </p:cNvSpPr>
          <p:nvPr>
            <p:ph type="title"/>
          </p:nvPr>
        </p:nvSpPr>
        <p:spPr/>
        <p:txBody>
          <a:bodyPr>
            <a:normAutofit fontScale="90000"/>
          </a:bodyPr>
          <a:lstStyle/>
          <a:p>
            <a:r>
              <a:rPr lang="en-US" dirty="0"/>
              <a:t>TFX Sample code</a:t>
            </a:r>
          </a:p>
        </p:txBody>
      </p:sp>
      <p:sp>
        <p:nvSpPr>
          <p:cNvPr id="5" name="TextBox 4">
            <a:extLst>
              <a:ext uri="{FF2B5EF4-FFF2-40B4-BE49-F238E27FC236}">
                <a16:creationId xmlns:a16="http://schemas.microsoft.com/office/drawing/2014/main" id="{12B65428-0707-D87D-CB4B-2FEBAB576183}"/>
              </a:ext>
            </a:extLst>
          </p:cNvPr>
          <p:cNvSpPr txBox="1"/>
          <p:nvPr/>
        </p:nvSpPr>
        <p:spPr>
          <a:xfrm>
            <a:off x="315884" y="1288757"/>
            <a:ext cx="9543011" cy="4832092"/>
          </a:xfrm>
          <a:prstGeom prst="rect">
            <a:avLst/>
          </a:prstGeom>
          <a:noFill/>
        </p:spPr>
        <p:txBody>
          <a:bodyPr wrap="square">
            <a:spAutoFit/>
          </a:bodyPr>
          <a:lstStyle/>
          <a:p>
            <a:r>
              <a:rPr lang="en-US" sz="1400" dirty="0"/>
              <a:t>import </a:t>
            </a:r>
            <a:r>
              <a:rPr lang="en-US" sz="1400" dirty="0" err="1"/>
              <a:t>tensorflow</a:t>
            </a:r>
            <a:r>
              <a:rPr lang="en-US" sz="1400" dirty="0"/>
              <a:t> as </a:t>
            </a:r>
            <a:r>
              <a:rPr lang="en-US" sz="1400" dirty="0" err="1"/>
              <a:t>tf</a:t>
            </a:r>
            <a:endParaRPr lang="en-US" sz="1400" dirty="0"/>
          </a:p>
          <a:p>
            <a:r>
              <a:rPr lang="en-US" sz="1400" dirty="0"/>
              <a:t>import </a:t>
            </a:r>
            <a:r>
              <a:rPr lang="en-US" sz="1400" dirty="0" err="1"/>
              <a:t>tfx</a:t>
            </a:r>
            <a:endParaRPr lang="en-US" sz="1400" dirty="0"/>
          </a:p>
          <a:p>
            <a:endParaRPr lang="en-US" sz="1400" dirty="0"/>
          </a:p>
          <a:p>
            <a:r>
              <a:rPr lang="en-US" sz="1400" dirty="0"/>
              <a:t># Define the pipeline components</a:t>
            </a:r>
          </a:p>
          <a:p>
            <a:r>
              <a:rPr lang="en-US" sz="1400" dirty="0" err="1"/>
              <a:t>example_gen</a:t>
            </a:r>
            <a:r>
              <a:rPr lang="en-US" sz="1400" dirty="0"/>
              <a:t> = </a:t>
            </a:r>
            <a:r>
              <a:rPr lang="en-US" sz="1400" dirty="0" err="1"/>
              <a:t>tfx.components.CsvExampleGen</a:t>
            </a:r>
            <a:r>
              <a:rPr lang="en-US" sz="1400" dirty="0"/>
              <a:t>(</a:t>
            </a:r>
            <a:r>
              <a:rPr lang="en-US" sz="1400" dirty="0" err="1"/>
              <a:t>input_base</a:t>
            </a:r>
            <a:r>
              <a:rPr lang="en-US" sz="1400" dirty="0"/>
              <a:t>='/path/to/data')</a:t>
            </a:r>
          </a:p>
          <a:p>
            <a:r>
              <a:rPr lang="en-US" sz="1400" dirty="0" err="1"/>
              <a:t>statistics_gen</a:t>
            </a:r>
            <a:r>
              <a:rPr lang="en-US" sz="1400" dirty="0"/>
              <a:t> = </a:t>
            </a:r>
            <a:r>
              <a:rPr lang="en-US" sz="1400" dirty="0" err="1"/>
              <a:t>tfx.components.StatisticsGen</a:t>
            </a:r>
            <a:r>
              <a:rPr lang="en-US" sz="1400" dirty="0"/>
              <a:t>(examples=</a:t>
            </a:r>
            <a:r>
              <a:rPr lang="en-US" sz="1400" dirty="0" err="1"/>
              <a:t>example_gen.outputs</a:t>
            </a:r>
            <a:r>
              <a:rPr lang="en-US" sz="1400" dirty="0"/>
              <a:t>['examples'])</a:t>
            </a:r>
          </a:p>
          <a:p>
            <a:r>
              <a:rPr lang="en-US" sz="1400" dirty="0" err="1"/>
              <a:t>schema_gen</a:t>
            </a:r>
            <a:r>
              <a:rPr lang="en-US" sz="1400" dirty="0"/>
              <a:t> = </a:t>
            </a:r>
            <a:r>
              <a:rPr lang="en-US" sz="1400" dirty="0" err="1"/>
              <a:t>tfx.components.SchemaGen</a:t>
            </a:r>
            <a:r>
              <a:rPr lang="en-US" sz="1400" dirty="0"/>
              <a:t>(statistics=</a:t>
            </a:r>
            <a:r>
              <a:rPr lang="en-US" sz="1400" dirty="0" err="1"/>
              <a:t>statistics_gen.outputs</a:t>
            </a:r>
            <a:r>
              <a:rPr lang="en-US" sz="1400" dirty="0"/>
              <a:t>['statistics'])</a:t>
            </a:r>
          </a:p>
          <a:p>
            <a:r>
              <a:rPr lang="en-US" sz="1400" dirty="0"/>
              <a:t>preprocessor = </a:t>
            </a:r>
            <a:r>
              <a:rPr lang="en-US" sz="1400" dirty="0" err="1"/>
              <a:t>tfx.components.Transform</a:t>
            </a:r>
            <a:r>
              <a:rPr lang="en-US" sz="1400" dirty="0"/>
              <a:t>(</a:t>
            </a:r>
          </a:p>
          <a:p>
            <a:r>
              <a:rPr lang="en-US" sz="1400" dirty="0"/>
              <a:t>    examples=</a:t>
            </a:r>
            <a:r>
              <a:rPr lang="en-US" sz="1400" dirty="0" err="1"/>
              <a:t>example_gen.outputs</a:t>
            </a:r>
            <a:r>
              <a:rPr lang="en-US" sz="1400" dirty="0"/>
              <a:t>['examples'],</a:t>
            </a:r>
          </a:p>
          <a:p>
            <a:r>
              <a:rPr lang="en-US" sz="1400" dirty="0"/>
              <a:t>    schema=</a:t>
            </a:r>
            <a:r>
              <a:rPr lang="en-US" sz="1400" dirty="0" err="1"/>
              <a:t>schema_gen.outputs</a:t>
            </a:r>
            <a:r>
              <a:rPr lang="en-US" sz="1400" dirty="0"/>
              <a:t>['schema'])</a:t>
            </a:r>
          </a:p>
          <a:p>
            <a:r>
              <a:rPr lang="en-US" sz="1400" dirty="0"/>
              <a:t>trainer = </a:t>
            </a:r>
            <a:r>
              <a:rPr lang="en-US" sz="1400" dirty="0" err="1"/>
              <a:t>tfx.components.Trainer</a:t>
            </a:r>
            <a:r>
              <a:rPr lang="en-US" sz="1400" dirty="0"/>
              <a:t>(</a:t>
            </a:r>
          </a:p>
          <a:p>
            <a:r>
              <a:rPr lang="en-US" sz="1400" dirty="0"/>
              <a:t>    examples=</a:t>
            </a:r>
            <a:r>
              <a:rPr lang="en-US" sz="1400" dirty="0" err="1"/>
              <a:t>preprocessor.outputs</a:t>
            </a:r>
            <a:r>
              <a:rPr lang="en-US" sz="1400" dirty="0"/>
              <a:t>['</a:t>
            </a:r>
            <a:r>
              <a:rPr lang="en-US" sz="1400" dirty="0" err="1"/>
              <a:t>transformed_examples</a:t>
            </a:r>
            <a:r>
              <a:rPr lang="en-US" sz="1400" dirty="0"/>
              <a:t>'],</a:t>
            </a:r>
          </a:p>
          <a:p>
            <a:r>
              <a:rPr lang="en-US" sz="1400" dirty="0"/>
              <a:t>    schema=</a:t>
            </a:r>
            <a:r>
              <a:rPr lang="en-US" sz="1400" dirty="0" err="1"/>
              <a:t>schema_gen.outputs</a:t>
            </a:r>
            <a:r>
              <a:rPr lang="en-US" sz="1400" dirty="0"/>
              <a:t>['schema'],</a:t>
            </a:r>
          </a:p>
          <a:p>
            <a:r>
              <a:rPr lang="en-US" sz="1400" dirty="0"/>
              <a:t>    </a:t>
            </a:r>
            <a:r>
              <a:rPr lang="en-US" sz="1400" dirty="0" err="1"/>
              <a:t>transform_graph</a:t>
            </a:r>
            <a:r>
              <a:rPr lang="en-US" sz="1400" dirty="0"/>
              <a:t>=</a:t>
            </a:r>
            <a:r>
              <a:rPr lang="en-US" sz="1400" dirty="0" err="1"/>
              <a:t>preprocessor.outputs</a:t>
            </a:r>
            <a:r>
              <a:rPr lang="en-US" sz="1400" dirty="0"/>
              <a:t>['</a:t>
            </a:r>
            <a:r>
              <a:rPr lang="en-US" sz="1400" dirty="0" err="1"/>
              <a:t>transform_graph</a:t>
            </a:r>
            <a:r>
              <a:rPr lang="en-US" sz="1400" dirty="0"/>
              <a:t>'])</a:t>
            </a:r>
          </a:p>
          <a:p>
            <a:r>
              <a:rPr lang="en-US" sz="1400" dirty="0"/>
              <a:t>evaluator = </a:t>
            </a:r>
            <a:r>
              <a:rPr lang="en-US" sz="1400" dirty="0" err="1"/>
              <a:t>tfx.components.Evaluator</a:t>
            </a:r>
            <a:r>
              <a:rPr lang="en-US" sz="1400" dirty="0"/>
              <a:t>(</a:t>
            </a:r>
          </a:p>
          <a:p>
            <a:r>
              <a:rPr lang="en-US" sz="1400" dirty="0"/>
              <a:t>    examples=</a:t>
            </a:r>
            <a:r>
              <a:rPr lang="en-US" sz="1400" dirty="0" err="1"/>
              <a:t>example_gen.outputs</a:t>
            </a:r>
            <a:r>
              <a:rPr lang="en-US" sz="1400" dirty="0"/>
              <a:t>['examples'],</a:t>
            </a:r>
          </a:p>
          <a:p>
            <a:r>
              <a:rPr lang="en-US" sz="1400" dirty="0"/>
              <a:t>    model=</a:t>
            </a:r>
            <a:r>
              <a:rPr lang="en-US" sz="1400" dirty="0" err="1"/>
              <a:t>trainer.outputs</a:t>
            </a:r>
            <a:r>
              <a:rPr lang="en-US" sz="1400" dirty="0"/>
              <a:t>['model'])</a:t>
            </a:r>
          </a:p>
          <a:p>
            <a:r>
              <a:rPr lang="en-US" sz="1400" dirty="0"/>
              <a:t>pusher = </a:t>
            </a:r>
            <a:r>
              <a:rPr lang="en-US" sz="1400" dirty="0" err="1"/>
              <a:t>tfx.components.Pusher</a:t>
            </a:r>
            <a:r>
              <a:rPr lang="en-US" sz="1400" dirty="0"/>
              <a:t>(</a:t>
            </a:r>
          </a:p>
          <a:p>
            <a:r>
              <a:rPr lang="en-US" sz="1400" dirty="0"/>
              <a:t>    model=</a:t>
            </a:r>
            <a:r>
              <a:rPr lang="en-US" sz="1400" dirty="0" err="1"/>
              <a:t>trainer.outputs</a:t>
            </a:r>
            <a:r>
              <a:rPr lang="en-US" sz="1400" dirty="0"/>
              <a:t>['model'],</a:t>
            </a:r>
          </a:p>
          <a:p>
            <a:r>
              <a:rPr lang="en-US" sz="1400" dirty="0"/>
              <a:t>    </a:t>
            </a:r>
            <a:r>
              <a:rPr lang="en-US" sz="1400" dirty="0" err="1"/>
              <a:t>push_destination</a:t>
            </a:r>
            <a:r>
              <a:rPr lang="en-US" sz="1400" dirty="0"/>
              <a:t>=</a:t>
            </a:r>
            <a:r>
              <a:rPr lang="en-US" sz="1400" dirty="0" err="1"/>
              <a:t>tfx.proto.PushDestination</a:t>
            </a:r>
            <a:r>
              <a:rPr lang="en-US" sz="1400" dirty="0"/>
              <a:t>(</a:t>
            </a:r>
          </a:p>
          <a:p>
            <a:r>
              <a:rPr lang="en-US" sz="1400" dirty="0"/>
              <a:t>        filesystem=</a:t>
            </a:r>
            <a:r>
              <a:rPr lang="en-US" sz="1400" dirty="0" err="1"/>
              <a:t>tfx.proto.PushDestination.Filesystem</a:t>
            </a:r>
            <a:r>
              <a:rPr lang="en-US" sz="1400" dirty="0"/>
              <a:t>(</a:t>
            </a:r>
          </a:p>
          <a:p>
            <a:r>
              <a:rPr lang="en-US" sz="1400" dirty="0"/>
              <a:t>            </a:t>
            </a:r>
            <a:r>
              <a:rPr lang="en-US" sz="1400" dirty="0" err="1"/>
              <a:t>base_directory</a:t>
            </a:r>
            <a:r>
              <a:rPr lang="en-US" sz="1400" dirty="0"/>
              <a:t>='/path/to/</a:t>
            </a:r>
            <a:r>
              <a:rPr lang="en-US" sz="1400" dirty="0" err="1"/>
              <a:t>serving_dir</a:t>
            </a:r>
            <a:r>
              <a:rPr lang="en-US" sz="1400" dirty="0"/>
              <a:t>')))</a:t>
            </a:r>
          </a:p>
        </p:txBody>
      </p:sp>
      <p:sp>
        <p:nvSpPr>
          <p:cNvPr id="7" name="TextBox 6">
            <a:extLst>
              <a:ext uri="{FF2B5EF4-FFF2-40B4-BE49-F238E27FC236}">
                <a16:creationId xmlns:a16="http://schemas.microsoft.com/office/drawing/2014/main" id="{5CCF0520-C0DF-E668-1A0C-CE76FB0606AC}"/>
              </a:ext>
            </a:extLst>
          </p:cNvPr>
          <p:cNvSpPr txBox="1"/>
          <p:nvPr/>
        </p:nvSpPr>
        <p:spPr>
          <a:xfrm>
            <a:off x="6661266" y="3227749"/>
            <a:ext cx="6093228" cy="2893100"/>
          </a:xfrm>
          <a:prstGeom prst="rect">
            <a:avLst/>
          </a:prstGeom>
          <a:noFill/>
        </p:spPr>
        <p:txBody>
          <a:bodyPr wrap="square">
            <a:spAutoFit/>
          </a:bodyPr>
          <a:lstStyle/>
          <a:p>
            <a:endParaRPr lang="en-US" sz="1400" dirty="0"/>
          </a:p>
          <a:p>
            <a:r>
              <a:rPr lang="en-US" sz="1400" dirty="0"/>
              <a:t># Define the pipeline DAG</a:t>
            </a:r>
          </a:p>
          <a:p>
            <a:r>
              <a:rPr lang="en-US" sz="1400" dirty="0"/>
              <a:t>pipeline = </a:t>
            </a:r>
            <a:r>
              <a:rPr lang="en-US" sz="1400" dirty="0" err="1"/>
              <a:t>tfx.dsl.Pipeline</a:t>
            </a:r>
            <a:r>
              <a:rPr lang="en-US" sz="1400" dirty="0"/>
              <a:t>(</a:t>
            </a:r>
          </a:p>
          <a:p>
            <a:r>
              <a:rPr lang="en-US" sz="1400" dirty="0"/>
              <a:t>    </a:t>
            </a:r>
            <a:r>
              <a:rPr lang="en-US" sz="1400" dirty="0" err="1"/>
              <a:t>pipeline_name</a:t>
            </a:r>
            <a:r>
              <a:rPr lang="en-US" sz="1400" dirty="0"/>
              <a:t>='</a:t>
            </a:r>
            <a:r>
              <a:rPr lang="en-US" sz="1400" dirty="0" err="1"/>
              <a:t>my_pipeline</a:t>
            </a:r>
            <a:r>
              <a:rPr lang="en-US" sz="1400" dirty="0"/>
              <a:t>',</a:t>
            </a:r>
          </a:p>
          <a:p>
            <a:r>
              <a:rPr lang="en-US" sz="1400" dirty="0"/>
              <a:t>    </a:t>
            </a:r>
            <a:r>
              <a:rPr lang="en-US" sz="1400" dirty="0" err="1"/>
              <a:t>pipeline_root</a:t>
            </a:r>
            <a:r>
              <a:rPr lang="en-US" sz="1400" dirty="0"/>
              <a:t>='/path/to/</a:t>
            </a:r>
            <a:r>
              <a:rPr lang="en-US" sz="1400" dirty="0" err="1"/>
              <a:t>pipeline_root</a:t>
            </a:r>
            <a:r>
              <a:rPr lang="en-US" sz="1400" dirty="0"/>
              <a:t>',</a:t>
            </a:r>
          </a:p>
          <a:p>
            <a:r>
              <a:rPr lang="en-US" sz="1400" dirty="0"/>
              <a:t>    components=[</a:t>
            </a:r>
          </a:p>
          <a:p>
            <a:r>
              <a:rPr lang="en-US" sz="1400" dirty="0"/>
              <a:t>        </a:t>
            </a:r>
            <a:r>
              <a:rPr lang="en-US" sz="1400" dirty="0" err="1"/>
              <a:t>example_gen</a:t>
            </a:r>
            <a:r>
              <a:rPr lang="en-US" sz="1400" dirty="0"/>
              <a:t>, </a:t>
            </a:r>
            <a:r>
              <a:rPr lang="en-US" sz="1400" dirty="0" err="1"/>
              <a:t>statistics_gen</a:t>
            </a:r>
            <a:r>
              <a:rPr lang="en-US" sz="1400" dirty="0"/>
              <a:t>, </a:t>
            </a:r>
            <a:r>
              <a:rPr lang="en-US" sz="1400" dirty="0" err="1"/>
              <a:t>schema_gen</a:t>
            </a:r>
            <a:r>
              <a:rPr lang="en-US" sz="1400" dirty="0"/>
              <a:t>, preprocessor, trainer,</a:t>
            </a:r>
          </a:p>
          <a:p>
            <a:r>
              <a:rPr lang="en-US" sz="1400" dirty="0"/>
              <a:t>        evaluator, pusher</a:t>
            </a:r>
          </a:p>
          <a:p>
            <a:r>
              <a:rPr lang="en-US" sz="1400" dirty="0"/>
              <a:t>    ],</a:t>
            </a:r>
          </a:p>
          <a:p>
            <a:r>
              <a:rPr lang="en-US" sz="1400" dirty="0"/>
              <a:t>    </a:t>
            </a:r>
            <a:r>
              <a:rPr lang="en-US" sz="1400" dirty="0" err="1"/>
              <a:t>enable_cache</a:t>
            </a:r>
            <a:r>
              <a:rPr lang="en-US" sz="1400" dirty="0"/>
              <a:t>=True)</a:t>
            </a:r>
          </a:p>
          <a:p>
            <a:endParaRPr lang="en-US" sz="1400" dirty="0"/>
          </a:p>
          <a:p>
            <a:r>
              <a:rPr lang="en-US" sz="1400" dirty="0"/>
              <a:t># Run the pipeline</a:t>
            </a:r>
          </a:p>
          <a:p>
            <a:r>
              <a:rPr lang="en-US" sz="1400" dirty="0" err="1"/>
              <a:t>tfx.orchestration.LocalDagRunner</a:t>
            </a:r>
            <a:r>
              <a:rPr lang="en-US" sz="1400" dirty="0"/>
              <a:t>().run(pipeline)</a:t>
            </a:r>
          </a:p>
        </p:txBody>
      </p:sp>
    </p:spTree>
    <p:extLst>
      <p:ext uri="{BB962C8B-B14F-4D97-AF65-F5344CB8AC3E}">
        <p14:creationId xmlns:p14="http://schemas.microsoft.com/office/powerpoint/2010/main" val="3938054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BEE8-F2C1-7DD9-B395-CDCBE498C175}"/>
              </a:ext>
            </a:extLst>
          </p:cNvPr>
          <p:cNvSpPr>
            <a:spLocks noGrp="1"/>
          </p:cNvSpPr>
          <p:nvPr>
            <p:ph type="title"/>
          </p:nvPr>
        </p:nvSpPr>
        <p:spPr/>
        <p:txBody>
          <a:bodyPr>
            <a:normAutofit fontScale="90000"/>
          </a:bodyPr>
          <a:lstStyle/>
          <a:p>
            <a:r>
              <a:rPr lang="en-US" dirty="0"/>
              <a:t>Kubeflow</a:t>
            </a:r>
          </a:p>
        </p:txBody>
      </p:sp>
      <p:sp>
        <p:nvSpPr>
          <p:cNvPr id="3" name="Content Placeholder 2">
            <a:extLst>
              <a:ext uri="{FF2B5EF4-FFF2-40B4-BE49-F238E27FC236}">
                <a16:creationId xmlns:a16="http://schemas.microsoft.com/office/drawing/2014/main" id="{8D9B805B-45ED-6ED3-7E20-B480665DEC92}"/>
              </a:ext>
            </a:extLst>
          </p:cNvPr>
          <p:cNvSpPr>
            <a:spLocks noGrp="1"/>
          </p:cNvSpPr>
          <p:nvPr>
            <p:ph sz="quarter" idx="14"/>
          </p:nvPr>
        </p:nvSpPr>
        <p:spPr/>
        <p:txBody>
          <a:bodyPr/>
          <a:lstStyle/>
          <a:p>
            <a:r>
              <a:rPr lang="en-US" dirty="0"/>
              <a:t>Kubeflow is an open-source machine learning platform built on top of Kubernetes, the popular container orchestration system. </a:t>
            </a:r>
          </a:p>
          <a:p>
            <a:r>
              <a:rPr lang="en-US" dirty="0"/>
              <a:t>It provides a set of tools and APIs to streamline the entire ML workflow, from data preprocessing to model training and deployment. </a:t>
            </a:r>
          </a:p>
          <a:p>
            <a:r>
              <a:rPr lang="en-US" dirty="0"/>
              <a:t>Kubeflow allows users to easily scale their ML workflows across multiple nodes, making it ideal for large-scale distributed training and inference.</a:t>
            </a:r>
          </a:p>
        </p:txBody>
      </p:sp>
    </p:spTree>
    <p:extLst>
      <p:ext uri="{BB962C8B-B14F-4D97-AF65-F5344CB8AC3E}">
        <p14:creationId xmlns:p14="http://schemas.microsoft.com/office/powerpoint/2010/main" val="3052595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01C7-9009-553F-B2B4-0844D335E290}"/>
              </a:ext>
            </a:extLst>
          </p:cNvPr>
          <p:cNvSpPr>
            <a:spLocks noGrp="1"/>
          </p:cNvSpPr>
          <p:nvPr>
            <p:ph type="title"/>
          </p:nvPr>
        </p:nvSpPr>
        <p:spPr/>
        <p:txBody>
          <a:bodyPr>
            <a:normAutofit fontScale="90000"/>
          </a:bodyPr>
          <a:lstStyle/>
          <a:p>
            <a:r>
              <a:rPr lang="en-US" dirty="0"/>
              <a:t>Installation</a:t>
            </a:r>
          </a:p>
        </p:txBody>
      </p:sp>
      <p:sp>
        <p:nvSpPr>
          <p:cNvPr id="3" name="Content Placeholder 2">
            <a:extLst>
              <a:ext uri="{FF2B5EF4-FFF2-40B4-BE49-F238E27FC236}">
                <a16:creationId xmlns:a16="http://schemas.microsoft.com/office/drawing/2014/main" id="{67DFC7F1-26F2-2491-CC78-EE6890F0F525}"/>
              </a:ext>
            </a:extLst>
          </p:cNvPr>
          <p:cNvSpPr>
            <a:spLocks noGrp="1"/>
          </p:cNvSpPr>
          <p:nvPr>
            <p:ph sz="quarter" idx="14"/>
          </p:nvPr>
        </p:nvSpPr>
        <p:spPr/>
        <p:txBody>
          <a:bodyPr/>
          <a:lstStyle/>
          <a:p>
            <a:pPr algn="l"/>
            <a:r>
              <a:rPr lang="en-US" b="0" i="0" dirty="0">
                <a:solidFill>
                  <a:srgbClr val="374151"/>
                </a:solidFill>
                <a:effectLst/>
                <a:latin typeface="Söhne"/>
              </a:rPr>
              <a:t>Before installing Kubeflow, you need to have the following prerequisites installed on your system:</a:t>
            </a:r>
          </a:p>
          <a:p>
            <a:pPr lvl="1"/>
            <a:r>
              <a:rPr lang="en-US" b="0" i="0" dirty="0">
                <a:solidFill>
                  <a:srgbClr val="374151"/>
                </a:solidFill>
                <a:effectLst/>
                <a:latin typeface="Söhne"/>
              </a:rPr>
              <a:t>A Kubernetes cluster with at least version 1.15</a:t>
            </a:r>
          </a:p>
          <a:p>
            <a:pPr lvl="1"/>
            <a:r>
              <a:rPr lang="en-US" b="0" i="0" dirty="0" err="1">
                <a:solidFill>
                  <a:srgbClr val="374151"/>
                </a:solidFill>
                <a:effectLst/>
                <a:latin typeface="Söhne"/>
              </a:rPr>
              <a:t>kubectl</a:t>
            </a:r>
            <a:r>
              <a:rPr lang="en-US" b="0" i="0" dirty="0">
                <a:solidFill>
                  <a:srgbClr val="374151"/>
                </a:solidFill>
                <a:effectLst/>
                <a:latin typeface="Söhne"/>
              </a:rPr>
              <a:t> command-line tool installed on your system</a:t>
            </a:r>
          </a:p>
          <a:p>
            <a:pPr lvl="1"/>
            <a:r>
              <a:rPr lang="en-US" b="0" i="0" dirty="0">
                <a:solidFill>
                  <a:srgbClr val="374151"/>
                </a:solidFill>
                <a:effectLst/>
                <a:latin typeface="Söhne"/>
              </a:rPr>
              <a:t>A Google Cloud Platform (GCP) account and a project with billing enabled</a:t>
            </a:r>
          </a:p>
          <a:p>
            <a:endParaRPr lang="en-US" dirty="0"/>
          </a:p>
          <a:p>
            <a:r>
              <a:rPr lang="en-US" dirty="0"/>
              <a:t>pip install </a:t>
            </a:r>
            <a:r>
              <a:rPr lang="en-US" dirty="0" err="1"/>
              <a:t>kubeflow</a:t>
            </a:r>
            <a:r>
              <a:rPr lang="en-US" dirty="0"/>
              <a:t>-cli</a:t>
            </a:r>
          </a:p>
        </p:txBody>
      </p:sp>
    </p:spTree>
    <p:extLst>
      <p:ext uri="{BB962C8B-B14F-4D97-AF65-F5344CB8AC3E}">
        <p14:creationId xmlns:p14="http://schemas.microsoft.com/office/powerpoint/2010/main" val="64490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DCC6-9EEE-177A-DF6C-06AD86D737A2}"/>
              </a:ext>
            </a:extLst>
          </p:cNvPr>
          <p:cNvSpPr>
            <a:spLocks noGrp="1"/>
          </p:cNvSpPr>
          <p:nvPr>
            <p:ph type="title"/>
          </p:nvPr>
        </p:nvSpPr>
        <p:spPr>
          <a:xfrm>
            <a:off x="331788" y="875030"/>
            <a:ext cx="2384425" cy="5068570"/>
          </a:xfrm>
        </p:spPr>
        <p:txBody>
          <a:bodyPr anchor="b">
            <a:normAutofit/>
          </a:bodyPr>
          <a:lstStyle/>
          <a:p>
            <a:r>
              <a:rPr lang="en-US" sz="4100"/>
              <a:t>What is </a:t>
            </a:r>
            <a:r>
              <a:rPr lang="en-US" sz="4100" err="1"/>
              <a:t>MLOps</a:t>
            </a:r>
            <a:r>
              <a:rPr lang="en-US" sz="4100"/>
              <a:t>?</a:t>
            </a:r>
          </a:p>
        </p:txBody>
      </p:sp>
      <p:graphicFrame>
        <p:nvGraphicFramePr>
          <p:cNvPr id="5" name="Content Placeholder 2">
            <a:extLst>
              <a:ext uri="{FF2B5EF4-FFF2-40B4-BE49-F238E27FC236}">
                <a16:creationId xmlns:a16="http://schemas.microsoft.com/office/drawing/2014/main" id="{F6B59E70-FB8C-7E0B-83FC-DB44026BAB6C}"/>
              </a:ext>
            </a:extLst>
          </p:cNvPr>
          <p:cNvGraphicFramePr>
            <a:graphicFrameLocks noGrp="1"/>
          </p:cNvGraphicFramePr>
          <p:nvPr>
            <p:ph sz="quarter" idx="14"/>
            <p:extLst>
              <p:ext uri="{D42A27DB-BD31-4B8C-83A1-F6EECF244321}">
                <p14:modId xmlns:p14="http://schemas.microsoft.com/office/powerpoint/2010/main" val="3653027580"/>
              </p:ext>
            </p:extLst>
          </p:nvPr>
        </p:nvGraphicFramePr>
        <p:xfrm>
          <a:off x="3302000" y="876300"/>
          <a:ext cx="8607425" cy="474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597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676C2E1-2324-4E4A-B557-253A0B73071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3F5525C-91F6-4AD1-AE75-2441A963275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2CDE7FAA-2061-4F5F-AA77-5E6F7770DADE}"/>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2AD6F013-711B-4388-9834-ABA7639EB97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C527869F-E1FC-4347-BC89-BEBD385899B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6711FCDB-F263-4D33-98E3-6D4994FF58EF}"/>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7054C751-B671-4BD8-BE3C-1A4ABB0B9D7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C406695-C5CC-42E9-83C4-463EC2AB599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DCC6-9EEE-177A-DF6C-06AD86D737A2}"/>
              </a:ext>
            </a:extLst>
          </p:cNvPr>
          <p:cNvSpPr>
            <a:spLocks noGrp="1"/>
          </p:cNvSpPr>
          <p:nvPr>
            <p:ph type="title"/>
          </p:nvPr>
        </p:nvSpPr>
        <p:spPr/>
        <p:txBody>
          <a:bodyPr anchor="b">
            <a:normAutofit/>
          </a:bodyPr>
          <a:lstStyle/>
          <a:p>
            <a:r>
              <a:rPr lang="en-US" sz="4100"/>
              <a:t>What is </a:t>
            </a:r>
            <a:r>
              <a:rPr lang="en-US" sz="4100" err="1"/>
              <a:t>MLOps</a:t>
            </a:r>
            <a:r>
              <a:rPr lang="en-US" sz="4100"/>
              <a:t>?</a:t>
            </a:r>
          </a:p>
        </p:txBody>
      </p:sp>
      <p:sp>
        <p:nvSpPr>
          <p:cNvPr id="6" name="Content Placeholder 5">
            <a:extLst>
              <a:ext uri="{FF2B5EF4-FFF2-40B4-BE49-F238E27FC236}">
                <a16:creationId xmlns:a16="http://schemas.microsoft.com/office/drawing/2014/main" id="{7BC03635-BBC4-52D3-4FED-EC7ECAE83B3C}"/>
              </a:ext>
            </a:extLst>
          </p:cNvPr>
          <p:cNvSpPr>
            <a:spLocks noGrp="1"/>
          </p:cNvSpPr>
          <p:nvPr>
            <p:ph sz="quarter" idx="14"/>
          </p:nvPr>
        </p:nvSpPr>
        <p:spPr/>
        <p:txBody>
          <a:bodyPr/>
          <a:lstStyle/>
          <a:p>
            <a:r>
              <a:rPr lang="en-US" dirty="0"/>
              <a:t>Machine learning operations or </a:t>
            </a:r>
            <a:r>
              <a:rPr lang="en-US" dirty="0" err="1"/>
              <a:t>MLOps</a:t>
            </a:r>
            <a:r>
              <a:rPr lang="en-US" dirty="0"/>
              <a:t> aims to more efficiently scale from a proof of concept or pilot project to a machine learning workload in production.</a:t>
            </a:r>
          </a:p>
        </p:txBody>
      </p:sp>
      <p:pic>
        <p:nvPicPr>
          <p:cNvPr id="1026" name="Picture 2" descr="Machine learning lifecycle">
            <a:extLst>
              <a:ext uri="{FF2B5EF4-FFF2-40B4-BE49-F238E27FC236}">
                <a16:creationId xmlns:a16="http://schemas.microsoft.com/office/drawing/2014/main" id="{DC8F5EB6-A0E7-EBDF-4D19-67D9CB872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2" y="3517953"/>
            <a:ext cx="12192000" cy="32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7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E3A7-09D3-FD20-4267-7AF9AF6D75FC}"/>
              </a:ext>
            </a:extLst>
          </p:cNvPr>
          <p:cNvSpPr>
            <a:spLocks noGrp="1"/>
          </p:cNvSpPr>
          <p:nvPr>
            <p:ph type="title"/>
          </p:nvPr>
        </p:nvSpPr>
        <p:spPr>
          <a:xfrm>
            <a:off x="535709" y="136525"/>
            <a:ext cx="9896764" cy="611620"/>
          </a:xfrm>
        </p:spPr>
        <p:txBody>
          <a:bodyPr anchor="ctr">
            <a:normAutofit/>
          </a:bodyPr>
          <a:lstStyle/>
          <a:p>
            <a:pPr>
              <a:lnSpc>
                <a:spcPct val="90000"/>
              </a:lnSpc>
            </a:pPr>
            <a:r>
              <a:rPr lang="en-US" dirty="0"/>
              <a:t>Why </a:t>
            </a:r>
            <a:r>
              <a:rPr lang="en-US" dirty="0" err="1"/>
              <a:t>MLOps</a:t>
            </a:r>
            <a:endParaRPr lang="en-US"/>
          </a:p>
        </p:txBody>
      </p:sp>
      <p:graphicFrame>
        <p:nvGraphicFramePr>
          <p:cNvPr id="5" name="Content Placeholder 2">
            <a:extLst>
              <a:ext uri="{FF2B5EF4-FFF2-40B4-BE49-F238E27FC236}">
                <a16:creationId xmlns:a16="http://schemas.microsoft.com/office/drawing/2014/main" id="{D0F9CC6D-3769-BBE5-EA91-F44A930B40D6}"/>
              </a:ext>
            </a:extLst>
          </p:cNvPr>
          <p:cNvGraphicFramePr>
            <a:graphicFrameLocks noGrp="1"/>
          </p:cNvGraphicFramePr>
          <p:nvPr>
            <p:ph sz="quarter" idx="14"/>
            <p:extLst>
              <p:ext uri="{D42A27DB-BD31-4B8C-83A1-F6EECF244321}">
                <p14:modId xmlns:p14="http://schemas.microsoft.com/office/powerpoint/2010/main" val="2592284344"/>
              </p:ext>
            </p:extLst>
          </p:nvPr>
        </p:nvGraphicFramePr>
        <p:xfrm>
          <a:off x="535709" y="1099127"/>
          <a:ext cx="11010179" cy="4803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6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6B8A293-18E1-4759-A7DD-4CE7380FDFC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57FB9B22-FFDB-4F0A-A320-9914DCD7567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5F86489-FCBD-4677-B2D0-C891D94C91A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E525DD4C-AE35-4F82-87F5-3CF1E51204D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A8C31EA2-90E0-4A40-897D-B731B075CCF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A21A289C-714B-428D-BBC7-CD4CE63FE0B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8656FCCD-64F1-42D1-90CB-C7EC5E4BD0F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3D6B84FC-945B-47E6-8D69-0A6AD0D8DB7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6BE26786-EE41-42F2-A1AA-1DE3CEE3214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2BEE8EC2-DE31-483F-ABC0-C9629257BBC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137CA4C9-7E8D-4025-ACB2-8AC4D43794F4}"/>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BEDD5AF8-E0D1-4364-AD1E-0B204843FC41}"/>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D240D5FD-F7E1-417D-BB02-A259641E6B39}"/>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F95EB245-F10C-4E93-AB3A-1E5EA587956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573B9027-B174-4309-B745-2C456056FAC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CA31-7B1A-B667-6C72-B0EC80E90DBF}"/>
              </a:ext>
            </a:extLst>
          </p:cNvPr>
          <p:cNvSpPr>
            <a:spLocks noGrp="1"/>
          </p:cNvSpPr>
          <p:nvPr>
            <p:ph type="title"/>
          </p:nvPr>
        </p:nvSpPr>
        <p:spPr>
          <a:xfrm>
            <a:off x="535709" y="136525"/>
            <a:ext cx="9896764" cy="611620"/>
          </a:xfrm>
        </p:spPr>
        <p:txBody>
          <a:bodyPr anchor="ctr">
            <a:normAutofit/>
          </a:bodyPr>
          <a:lstStyle/>
          <a:p>
            <a:pPr>
              <a:lnSpc>
                <a:spcPct val="90000"/>
              </a:lnSpc>
            </a:pPr>
            <a:r>
              <a:rPr lang="en-US"/>
              <a:t>Principles of MLOps</a:t>
            </a:r>
          </a:p>
        </p:txBody>
      </p:sp>
      <p:graphicFrame>
        <p:nvGraphicFramePr>
          <p:cNvPr id="8" name="Content Placeholder 2">
            <a:extLst>
              <a:ext uri="{FF2B5EF4-FFF2-40B4-BE49-F238E27FC236}">
                <a16:creationId xmlns:a16="http://schemas.microsoft.com/office/drawing/2014/main" id="{B34E155E-142A-E1F2-4FA3-FD4E2FE9293B}"/>
              </a:ext>
            </a:extLst>
          </p:cNvPr>
          <p:cNvGraphicFramePr>
            <a:graphicFrameLocks noGrp="1"/>
          </p:cNvGraphicFramePr>
          <p:nvPr>
            <p:ph sz="quarter" idx="14"/>
            <p:extLst>
              <p:ext uri="{D42A27DB-BD31-4B8C-83A1-F6EECF244321}">
                <p14:modId xmlns:p14="http://schemas.microsoft.com/office/powerpoint/2010/main" val="2708367483"/>
              </p:ext>
            </p:extLst>
          </p:nvPr>
        </p:nvGraphicFramePr>
        <p:xfrm>
          <a:off x="535709" y="1099127"/>
          <a:ext cx="11010179" cy="4803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54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13364605-10A3-4450-9187-D1915F1962F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50D6E7B9-A02C-42B8-9218-E324CB0BFD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2C0EB146-53B1-4BB3-AE46-2F5B8AD8C33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5C4DA2A4-FA6F-4F4B-AA87-91DCCD8C613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F713063B-108D-45DA-BF3D-1D13DC42FBD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dgm id="{B64315C2-E6CD-47FC-81BA-CF934398B57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graphicEl>
                                              <a:dgm id="{E2D899CF-ABAD-4B64-8556-C0F23F45B0B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graphicEl>
                                              <a:dgm id="{5631CB04-D1E2-42C6-80A2-13D8229FD298}"/>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graphicEl>
                                              <a:dgm id="{58D70352-0389-4029-B245-84F713DEF077}"/>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graphicEl>
                                              <a:dgm id="{E95FD6A7-6AC1-4B9A-A510-E6918CA512AE}"/>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graphicEl>
                                              <a:dgm id="{82C232C7-A89B-41D8-81F0-2F8DCEA3ED60}"/>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graphicEl>
                                              <a:dgm id="{9B59520C-04A5-4FCC-A2AA-7E6202B9291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theme/theme1.xml><?xml version="1.0" encoding="utf-8"?>
<a:theme xmlns:a="http://schemas.openxmlformats.org/drawingml/2006/main" name="mytheme1">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theme1" id="{7A0779E5-4E4C-4D49-94FC-CED5004BAB41}" vid="{96BADD4A-85A0-4411-BA7D-6535465538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mytheme1</Template>
  <TotalTime>2945</TotalTime>
  <Words>4053</Words>
  <Application>Microsoft Office PowerPoint</Application>
  <PresentationFormat>Widescreen</PresentationFormat>
  <Paragraphs>414</Paragraphs>
  <Slides>55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Avenir Next LT Pro</vt:lpstr>
      <vt:lpstr>Calibri</vt:lpstr>
      <vt:lpstr>Courier New</vt:lpstr>
      <vt:lpstr>Segoe UI</vt:lpstr>
      <vt:lpstr>Segoe UI Semibold</vt:lpstr>
      <vt:lpstr>Söhne</vt:lpstr>
      <vt:lpstr>mytheme1</vt:lpstr>
      <vt:lpstr>MLOps</vt:lpstr>
      <vt:lpstr>Introduction</vt:lpstr>
      <vt:lpstr>Introduction</vt:lpstr>
      <vt:lpstr>Common challenges with ML</vt:lpstr>
      <vt:lpstr>Typical ML model lifecycle </vt:lpstr>
      <vt:lpstr>What is MLOps?</vt:lpstr>
      <vt:lpstr>What is MLOps?</vt:lpstr>
      <vt:lpstr>Why MLOps</vt:lpstr>
      <vt:lpstr>Principles of MLOps</vt:lpstr>
      <vt:lpstr>Tasks involved in MLOps</vt:lpstr>
      <vt:lpstr>Tasks involved in MLOps</vt:lpstr>
      <vt:lpstr>Tools for MLOps</vt:lpstr>
      <vt:lpstr>Tools for MLOps</vt:lpstr>
      <vt:lpstr>PowerPoint Presentation</vt:lpstr>
      <vt:lpstr>Agenda</vt:lpstr>
      <vt:lpstr>PowerPoint Presentation</vt:lpstr>
      <vt:lpstr>Model Interpretability in Azure Machine Learning</vt:lpstr>
      <vt:lpstr>Global and Local Feature Importance</vt:lpstr>
      <vt:lpstr>Automated Machine Learning Explanations</vt:lpstr>
      <vt:lpstr>Visualizing Model Explanations</vt:lpstr>
      <vt:lpstr>Lab 9A</vt:lpstr>
      <vt:lpstr>Lesson Review</vt:lpstr>
      <vt:lpstr>PowerPoint Presentation</vt:lpstr>
      <vt:lpstr>Local Model Interpretation</vt:lpstr>
      <vt:lpstr>Adding Interpretability to Training Experiments</vt:lpstr>
      <vt:lpstr>Interpretability During Inferencing</vt:lpstr>
      <vt:lpstr>Model fairness</vt:lpstr>
      <vt:lpstr>Example</vt:lpstr>
      <vt:lpstr>Potential causes of disparity</vt:lpstr>
      <vt:lpstr>Mitigating Bias</vt:lpstr>
      <vt:lpstr>Mitigation algorithms and parity constraints</vt:lpstr>
      <vt:lpstr>PowerPoint Presentation</vt:lpstr>
      <vt:lpstr>PowerPoint Presentation</vt:lpstr>
      <vt:lpstr>MLOps Architecture</vt:lpstr>
      <vt:lpstr>Convert a notebook to a script</vt:lpstr>
      <vt:lpstr>Remove all nonessential code</vt:lpstr>
      <vt:lpstr>Refactor your code into functions</vt:lpstr>
      <vt:lpstr>Test your script</vt:lpstr>
      <vt:lpstr>Azure CLI</vt:lpstr>
      <vt:lpstr>Workspace creation with CLI</vt:lpstr>
      <vt:lpstr>Workspace creation with CLI</vt:lpstr>
      <vt:lpstr>Creating compute with CLI</vt:lpstr>
      <vt:lpstr>Creating environment</vt:lpstr>
      <vt:lpstr>Create data asset</vt:lpstr>
      <vt:lpstr>Running a job</vt:lpstr>
      <vt:lpstr>Creating service principal</vt:lpstr>
      <vt:lpstr>GitHub Action secret format</vt:lpstr>
      <vt:lpstr>Deployment config</vt:lpstr>
      <vt:lpstr>Deploy model with endpoint</vt:lpstr>
      <vt:lpstr>PowerPoint Presentation</vt:lpstr>
      <vt:lpstr>Tensorflow Extended (TFX)</vt:lpstr>
      <vt:lpstr>TFX</vt:lpstr>
      <vt:lpstr>TFX Sample code</vt:lpstr>
      <vt:lpstr>Kubeflow</vt:lpstr>
      <vt:lpstr>Installation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20</cp:revision>
  <dcterms:created xsi:type="dcterms:W3CDTF">2023-03-30T02:55:31Z</dcterms:created>
  <dcterms:modified xsi:type="dcterms:W3CDTF">2023-05-08T03:35:18Z</dcterms:modified>
</cp:coreProperties>
</file>